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5"/>
    <p:sldMasterId id="214748367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</p:sldIdLst>
  <p:sldSz cy="5143500" cx="9144000"/>
  <p:notesSz cx="6858000" cy="9144000"/>
  <p:embeddedFontLst>
    <p:embeddedFont>
      <p:font typeface="Wix Madefor Display SemiBold"/>
      <p:regular r:id="rId119"/>
      <p:bold r:id="rId120"/>
    </p:embeddedFont>
    <p:embeddedFont>
      <p:font typeface="Wix Madefor Display"/>
      <p:regular r:id="rId121"/>
      <p:bold r:id="rId122"/>
    </p:embeddedFont>
    <p:embeddedFont>
      <p:font typeface="JetBrains Mono"/>
      <p:regular r:id="rId123"/>
      <p:bold r:id="rId124"/>
      <p:italic r:id="rId125"/>
      <p:boldItalic r:id="rId1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7993A5-DA06-4ADF-B6E0-E9129A9F599A}">
  <a:tblStyle styleId="{977993A5-DA06-4ADF-B6E0-E9129A9F59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6" Type="http://schemas.openxmlformats.org/officeDocument/2006/relationships/font" Target="fonts/JetBrainsMono-boldItalic.fntdata"/><Relationship Id="rId26" Type="http://schemas.openxmlformats.org/officeDocument/2006/relationships/slide" Target="slides/slide19.xml"/><Relationship Id="rId121" Type="http://schemas.openxmlformats.org/officeDocument/2006/relationships/font" Target="fonts/WixMadeforDisplay-regular.fntdata"/><Relationship Id="rId25" Type="http://schemas.openxmlformats.org/officeDocument/2006/relationships/slide" Target="slides/slide18.xml"/><Relationship Id="rId120" Type="http://schemas.openxmlformats.org/officeDocument/2006/relationships/font" Target="fonts/WixMadeforDisplaySemiBold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font" Target="fonts/JetBrainsMono-italic.fntdata"/><Relationship Id="rId29" Type="http://schemas.openxmlformats.org/officeDocument/2006/relationships/slide" Target="slides/slide22.xml"/><Relationship Id="rId124" Type="http://schemas.openxmlformats.org/officeDocument/2006/relationships/font" Target="fonts/JetBrainsMono-bold.fntdata"/><Relationship Id="rId123" Type="http://schemas.openxmlformats.org/officeDocument/2006/relationships/font" Target="fonts/JetBrainsMono-regular.fntdata"/><Relationship Id="rId122" Type="http://schemas.openxmlformats.org/officeDocument/2006/relationships/font" Target="fonts/WixMadeforDisplay-bold.fntdata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font" Target="fonts/WixMadeforDisplaySemiBold-regular.fntdata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3d8980b5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Всем привет, сегодня мы будем подробно разбирать модели, с которых начиналось развитие детекторов</a:t>
            </a:r>
            <a:endParaRPr/>
          </a:p>
        </p:txBody>
      </p:sp>
      <p:sp>
        <p:nvSpPr>
          <p:cNvPr id="124" name="Google Shape;124;g333d8980b5d_0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33d8980b5d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Пример. Сверху показаны суперпиксели, снизу ббоксы, полученные по этим суперпикселям.</a:t>
            </a:r>
            <a:endParaRPr/>
          </a:p>
        </p:txBody>
      </p:sp>
      <p:sp>
        <p:nvSpPr>
          <p:cNvPr id="185" name="Google Shape;185;g333d8980b5d_0_4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330fd2ebacb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Добавлен Bottom-Up Path (обратный путь)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Если раньше у нас был только top-down путь. Теперь мы добавили новый поток обогащения признаков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позволяя признакам низкоуровневых слоев передаваться к высоким уровням </a:t>
            </a:r>
            <a:r>
              <a:rPr b="1" lang="en">
                <a:solidFill>
                  <a:schemeClr val="dk1"/>
                </a:solidFill>
              </a:rPr>
              <a:t>через скип коннекшены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Улучшает </a:t>
            </a:r>
            <a:r>
              <a:rPr b="1" lang="en">
                <a:solidFill>
                  <a:schemeClr val="dk1"/>
                </a:solidFill>
              </a:rPr>
              <a:t>пространственную согласованность</a:t>
            </a:r>
            <a:r>
              <a:rPr lang="en">
                <a:solidFill>
                  <a:schemeClr val="dk1"/>
                </a:solidFill>
              </a:rPr>
              <a:t> предсказаний.</a:t>
            </a:r>
            <a:endParaRPr/>
          </a:p>
        </p:txBody>
      </p:sp>
      <p:sp>
        <p:nvSpPr>
          <p:cNvPr id="830" name="Google Shape;830;g330fd2ebacb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30fd2ebac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Последняя светка 3х3 призвана сделать 2 вещи: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1ю выровнять число каналов </a:t>
            </a:r>
            <a:endParaRPr/>
          </a:p>
        </p:txBody>
      </p:sp>
      <p:sp>
        <p:nvSpPr>
          <p:cNvPr id="838" name="Google Shape;838;g330fd2ebacb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30fd2ebacb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Давайте ещё раз взглянем на архитектуру PAN? Мы решили проблему с information flow. Есть что-то ещё? На самом деле архитектура уже солидная и явных недостатков не имеет, однако можно сделать лучше. Как вы думаете, что мы можем добавить?</a:t>
            </a:r>
            <a:endParaRPr/>
          </a:p>
        </p:txBody>
      </p:sp>
      <p:sp>
        <p:nvSpPr>
          <p:cNvPr id="844" name="Google Shape;844;g330fd2ebacb_0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30fd2ebacb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Были удалены блоки по краям. Интуиция авторов в том что в каждом блоке должо происходить смешение информации о фичах разного размера, но в крайних блоках этого непроисходит, поэтому от них можно избавиться.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Добавили скип коннекшен между изначальным блоком и выходным слоем, таким образом бесплано получаем ещё больше смешения информации от разных фичей, и ещё больше укорочяем минимальный путь для фичей.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Авторы решили не ограничиваться только одним повторением top-down &amp; bottom-up путей, а решили что можно стакать много таких блоков.</a:t>
            </a:r>
            <a:endParaRPr/>
          </a:p>
        </p:txBody>
      </p:sp>
      <p:sp>
        <p:nvSpPr>
          <p:cNvPr id="852" name="Google Shape;852;g330fd2ebacb_0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30fd2ebacb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Были удалены блоки по краям. Интуиция авторов в том что в каждом блоке должо происходить смешение информации о фичах разного размера, но в крайних блоках этого непроисходит, поэтому от них можно избавиться.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Добавили скип коннекшен между изначальным блоком и выходным слоем, таким образом бесплано получаем ещё больше смешения информации от разных фичей, и ещё больше укорочяем минимальный путь для фичей.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Авторы решили не ограничиваться только одним повторением top-down &amp; bottom-up путей, а решили что можно стакать много таких блоков.</a:t>
            </a:r>
            <a:endParaRPr/>
          </a:p>
        </p:txBody>
      </p:sp>
      <p:sp>
        <p:nvSpPr>
          <p:cNvPr id="860" name="Google Shape;860;g330fd2ebacb_0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30fd2ebacb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Были удалены блоки по краям. Интуиция авторов в том что в каждом блоке должо происходить смешение информации о фичах разного размера, но в крайних блоках этого непроисходит, поэтому от них можно избавиться.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Добавили скип коннекшен между изначальным блоком и выходным слоем, таким образом бесплано получаем ещё больше смешения информации от разных фичей, и ещё больше укорочяем минимальный путь для фичей.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Авторы решили не ограничиваться только одним повторением top-down &amp; bottom-up путей, а решили что можно стакать много таких блоков.</a:t>
            </a:r>
            <a:endParaRPr/>
          </a:p>
        </p:txBody>
      </p:sp>
      <p:sp>
        <p:nvSpPr>
          <p:cNvPr id="867" name="Google Shape;867;g330fd2ebacb_0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30fd2ebac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А</a:t>
            </a:r>
            <a:r>
              <a:rPr lang="en">
                <a:solidFill>
                  <a:schemeClr val="dk1"/>
                </a:solidFill>
              </a:rPr>
              <a:t>вторы решили не ограничиваться только одним повторением top-down &amp; bottom-up путей, а решили что можно стакать много таких блоков, получив BiFPN слой, который представлеят собой группу top-down и bottom-up путей.</a:t>
            </a:r>
            <a:endParaRPr/>
          </a:p>
        </p:txBody>
      </p:sp>
      <p:sp>
        <p:nvSpPr>
          <p:cNvPr id="879" name="Google Shape;879;g330fd2ebacb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30fd2ebacb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Авторы решили не ограничиваться только одним повторением top-down &amp; bottom-up путей, а решили что можно стакать много таких блоков, получив BiFPN слой, который представлеят собой группу top-down и bottom-up путей.</a:t>
            </a:r>
            <a:endParaRPr/>
          </a:p>
        </p:txBody>
      </p:sp>
      <p:sp>
        <p:nvSpPr>
          <p:cNvPr id="885" name="Google Shape;885;g330fd2ebacb_0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330fd2ebac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Авторы решили не ограничиваться только одним повторением top-down &amp; bottom-up путей, а решили что можно стакать много таких блоков, получив BiFPN слой, который представлеят собой группу top-down и bottom-up путей.</a:t>
            </a:r>
            <a:endParaRPr/>
          </a:p>
        </p:txBody>
      </p:sp>
      <p:sp>
        <p:nvSpPr>
          <p:cNvPr id="892" name="Google Shape;892;g330fd2ebacb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330fd2ebac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Авторы решили не ограничиваться только одним повторением top-down &amp; bottom-up путей, а решили что можно стакать много таких блоков, получив BiFPN слой, который представлеят собой группу top-down и bottom-up путей.</a:t>
            </a:r>
            <a:endParaRPr/>
          </a:p>
        </p:txBody>
      </p:sp>
      <p:sp>
        <p:nvSpPr>
          <p:cNvPr id="899" name="Google Shape;899;g330fd2ebacb_0_2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3d8980b5d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У такого алгоритма есть множество плюсов, но главный минус – скорость. Однако пока это не очень важно.</a:t>
            </a:r>
            <a:endParaRPr/>
          </a:p>
        </p:txBody>
      </p:sp>
      <p:sp>
        <p:nvSpPr>
          <p:cNvPr id="192" name="Google Shape;192;g333d8980b5d_0_4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30e40b273b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Последняя светка 3х3 призвана сделать 2 вещи: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1ю выровнять число каналов </a:t>
            </a:r>
            <a:endParaRPr/>
          </a:p>
        </p:txBody>
      </p:sp>
      <p:sp>
        <p:nvSpPr>
          <p:cNvPr id="906" name="Google Shape;906;g330e40b273b_0_2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330fd2ebacb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Последняя светка 3х3 призвана сделать 2 вещи: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1ю выровнять число каналов </a:t>
            </a:r>
            <a:endParaRPr/>
          </a:p>
        </p:txBody>
      </p:sp>
      <p:sp>
        <p:nvSpPr>
          <p:cNvPr id="913" name="Google Shape;913;g330fd2ebacb_0_2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33d8980b5d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333d8980b5d_0_3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3d8980b5d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Регион – кандидат == потенциальные области с объектами.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Сложно? А как вы хотели? Первопроходцам всегда тяжело быть)</a:t>
            </a:r>
            <a:endParaRPr/>
          </a:p>
        </p:txBody>
      </p:sp>
      <p:sp>
        <p:nvSpPr>
          <p:cNvPr id="206" name="Google Shape;206;g333d8980b5d_0_4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33d8980b5d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В статье авторы приводят несколько улучшений своего подхода.</a:t>
            </a:r>
            <a:endParaRPr/>
          </a:p>
        </p:txBody>
      </p:sp>
      <p:sp>
        <p:nvSpPr>
          <p:cNvPr id="213" name="Google Shape;213;g333d8980b5d_0_4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3d8980b5d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9" name="Google Shape;219;g333d8980b5d_0_4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33d8980b5d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g333d8980b5d_0_5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3d8980b5d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Если selective search нам нужно сделать 1 раз на изображение, то предсказание нам нужно сделать для КАЖДОГО из 2000 сгенерированных регионов отдельно! Это долго.</a:t>
            </a:r>
            <a:endParaRPr/>
          </a:p>
        </p:txBody>
      </p:sp>
      <p:sp>
        <p:nvSpPr>
          <p:cNvPr id="231" name="Google Shape;231;g333d8980b5d_0_5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3d8980b5d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Чтобы уменьшить количество вызовов, давайте посчитаем feature map по всей картинке, а потом будем вырезать это место на фичемапе, которе соотвествует позиции региона кандидата.</a:t>
            </a:r>
            <a:endParaRPr/>
          </a:p>
        </p:txBody>
      </p:sp>
      <p:sp>
        <p:nvSpPr>
          <p:cNvPr id="237" name="Google Shape;237;g333d8980b5d_0_5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3d8980b5d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Общий вид архитектуры. Разберем подробно</a:t>
            </a:r>
            <a:endParaRPr/>
          </a:p>
        </p:txBody>
      </p:sp>
      <p:sp>
        <p:nvSpPr>
          <p:cNvPr id="243" name="Google Shape;243;g333d8980b5d_0_5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3d8980b5d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План на сегодня у нас достаточно большой, но, хорошие новости, многие архитектуры являются улучшениями предыдущих, поэтому разбирать с нуля каждую нам не придется, мы сосредоточимся именно на том, что нового внесли конкретные архитектуры</a:t>
            </a:r>
            <a:endParaRPr/>
          </a:p>
        </p:txBody>
      </p:sp>
      <p:sp>
        <p:nvSpPr>
          <p:cNvPr id="129" name="Google Shape;129;g333d8980b5d_0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3d8980b5d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Про первую часть рассказываем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Далее, встречаем новый блок – RoI pooling. Что это такое?</a:t>
            </a:r>
            <a:endParaRPr/>
          </a:p>
        </p:txBody>
      </p:sp>
      <p:sp>
        <p:nvSpPr>
          <p:cNvPr id="251" name="Google Shape;251;g333d8980b5d_0_5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33d8980b5d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9" name="Google Shape;259;g333d8980b5d_0_5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40689bc3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3340689bc3f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40689bc3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СМЕЩЕНИЕ ОТНОСИТЕЛЬНО ПРЕДСКАЗАННОГО пропозала!</a:t>
            </a:r>
            <a:endParaRPr/>
          </a:p>
        </p:txBody>
      </p:sp>
      <p:sp>
        <p:nvSpPr>
          <p:cNvPr id="276" name="Google Shape;276;g3340689bc3f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340689bc3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3340689bc3f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40689bc3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g3340689bc3f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340689bc3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3" name="Google Shape;303;g3340689bc3f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343da0da5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g3343da0da59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343da0da5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0" name="Google Shape;320;g3343da0da59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343da0da5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g3343da0da59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3d8980b5d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И начнем снова с примера.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Допустим у нас есть картинка, какой самый простой способ найти на нем объект??</a:t>
            </a:r>
            <a:endParaRPr/>
          </a:p>
        </p:txBody>
      </p:sp>
      <p:sp>
        <p:nvSpPr>
          <p:cNvPr id="135" name="Google Shape;135;g333d8980b5d_0_3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343da0da5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g3343da0da59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343da0da5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Остановись туту немного дольше. Скажи что якоря это супер важный концепт, который до сих пор часто применяется на практике.</a:t>
            </a:r>
            <a:endParaRPr/>
          </a:p>
        </p:txBody>
      </p:sp>
      <p:sp>
        <p:nvSpPr>
          <p:cNvPr id="341" name="Google Shape;341;g3343da0da59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343da0da5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g3343da0da59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343da0da5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Получается наша цель это не предсказать ббокс в каждом пикселе, а предсказать как нужно изменить каждый якорь, чтобы в нем оказался объект. Этим занимается PRN, посмотрим подробнее как она устроена.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3" name="Google Shape;353;g3343da0da59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343da0da5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0" name="Google Shape;360;g3343da0da59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343da0da5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Ко всему фичемапу применяется коволюция, а затем 2 независимых слоя 1х1</a:t>
            </a:r>
            <a:endParaRPr/>
          </a:p>
        </p:txBody>
      </p:sp>
      <p:sp>
        <p:nvSpPr>
          <p:cNvPr id="366" name="Google Shape;366;g3343da0da59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343da0da5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Первый из которых это objectness score, мы уже знакомы с этим понятием, просто называли по другому.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Второй координаты смещений.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Согласитесь, уже похоже на то, что мы обсуждали в первой лекции??</a:t>
            </a:r>
            <a:endParaRPr/>
          </a:p>
        </p:txBody>
      </p:sp>
      <p:sp>
        <p:nvSpPr>
          <p:cNvPr id="375" name="Google Shape;375;g3343da0da59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343da0da5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4" name="Google Shape;384;g3343da0da59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343da0da5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Вопрос. Почему мы тут работаем с якоряи а не с предсказанными пропозалами?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 Потому что на первых итерациях предскаазния могут быть очень нестабильны с мы просто не сможем обучиться, тк ни один ббокс не сопоставится с истинным ббоксом.</a:t>
            </a:r>
            <a:endParaRPr/>
          </a:p>
        </p:txBody>
      </p:sp>
      <p:sp>
        <p:nvSpPr>
          <p:cNvPr id="391" name="Google Shape;391;g3343da0da59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343da0da5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7" name="Google Shape;397;g3343da0da59_0_1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33d8980b5d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Можем взять окно заданного размера, проходится по изображению и пытаться узнать есть ли внутри окна объект</a:t>
            </a:r>
            <a:endParaRPr/>
          </a:p>
        </p:txBody>
      </p:sp>
      <p:sp>
        <p:nvSpPr>
          <p:cNvPr id="142" name="Google Shape;142;g333d8980b5d_0_3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343da0da5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Сказать про якоря, что это первый раз когда мы их встретили. На самом деле проблема с изначальным размером приследует все модели, которые строятся на якорях.</a:t>
            </a:r>
            <a:endParaRPr/>
          </a:p>
        </p:txBody>
      </p:sp>
      <p:sp>
        <p:nvSpPr>
          <p:cNvPr id="403" name="Google Shape;403;g3343da0da59_0_1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343da0da5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9" name="Google Shape;409;g3343da0da59_0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343da0da5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Так можно схематично показать faster rcnn. H0 это RPN C0 B0 это выходы RPN с objectness score и B0 смещения для якорей.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RoI pooling</a:t>
            </a:r>
            <a:endParaRPr/>
          </a:p>
        </p:txBody>
      </p:sp>
      <p:sp>
        <p:nvSpPr>
          <p:cNvPr id="415" name="Google Shape;415;g3343da0da59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43da0da59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2" name="Google Shape;422;g3343da0da59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343da0da59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0" name="Google Shape;430;g3343da0da59_0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343da0da59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7" name="Google Shape;437;g3343da0da59_0_2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353922646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3" name="Google Shape;443;g33539226469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353922646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9" name="Google Shape;449;g33539226469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353922646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5" name="Google Shape;455;g33539226469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353922646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Расскажи что 30 это 10+20 классов в датасете PASCAL VOC2007.</a:t>
            </a:r>
            <a:endParaRPr/>
          </a:p>
        </p:txBody>
      </p:sp>
      <p:sp>
        <p:nvSpPr>
          <p:cNvPr id="462" name="Google Shape;462;g33539226469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3d8980b5d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Допустим у нас есть картинка, какой самый простой способ найти там изображение?</a:t>
            </a:r>
            <a:endParaRPr/>
          </a:p>
        </p:txBody>
      </p:sp>
      <p:sp>
        <p:nvSpPr>
          <p:cNvPr id="150" name="Google Shape;150;g333d8980b5d_0_4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353922646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9" name="Google Shape;469;g33539226469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353922646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9" name="Google Shape;479;g33539226469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353922646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7" name="Google Shape;487;g33539226469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353922646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g33539226469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353922646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6" name="Google Shape;506;g33539226469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353922646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4" name="Google Shape;514;g33539226469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353922646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2" name="Google Shape;522;g33539226469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353922646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8" name="Google Shape;528;g33539226469_0_1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43da0da59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5" name="Google Shape;535;g3343da0da59_0_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30e40b273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3" name="Google Shape;543;g330e40b273b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33d8980b5d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Допустим у нас есть картинка, какой самый простой способ найти там изображение?</a:t>
            </a:r>
            <a:endParaRPr/>
          </a:p>
        </p:txBody>
      </p:sp>
      <p:sp>
        <p:nvSpPr>
          <p:cNvPr id="158" name="Google Shape;158;g333d8980b5d_0_4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30e40b273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9" name="Google Shape;549;g330e40b273b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343da0da5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В качестве примера давайте возьмем один из выходов, посмотим что происходит внутри фичемапов и как выглядит голова</a:t>
            </a:r>
            <a:endParaRPr/>
          </a:p>
        </p:txBody>
      </p:sp>
      <p:sp>
        <p:nvSpPr>
          <p:cNvPr id="560" name="Google Shape;560;g3343da0da59_0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343da0da59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6" name="Google Shape;566;g3343da0da59_0_2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343da0da59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4" name="Google Shape;574;g3343da0da59_0_2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43da0da59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Тут рассказываем про выход модели. В итоге вот сколько детекций делаем, а дальше делаем NMS</a:t>
            </a:r>
            <a:endParaRPr/>
          </a:p>
        </p:txBody>
      </p:sp>
      <p:sp>
        <p:nvSpPr>
          <p:cNvPr id="581" name="Google Shape;581;g3343da0da59_0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deab39af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7" name="Google Shape;587;g33deab39af7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0e40b27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3" name="Google Shape;593;g330e40b273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30e40b273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9" name="Google Shape;599;g330e40b273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3deab39af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5" name="Google Shape;605;g33deab39af7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3deab39af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1" name="Google Shape;611;g33deab39af7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33d8980b5d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Долго, сложно и бесполезно</a:t>
            </a:r>
            <a:endParaRPr/>
          </a:p>
        </p:txBody>
      </p:sp>
      <p:sp>
        <p:nvSpPr>
          <p:cNvPr id="166" name="Google Shape;166;g333d8980b5d_0_4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343da0da59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Добавь что все цифры получены для моделей, которые обучались на датасете 7,12 и COCO сразу)</a:t>
            </a:r>
            <a:endParaRPr/>
          </a:p>
        </p:txBody>
      </p:sp>
      <p:sp>
        <p:nvSpPr>
          <p:cNvPr id="617" name="Google Shape;617;g3343da0da59_0_3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343da0da59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Добавь что все цифры получены для моделей, которые обучались на датасете 7,12 и COCO сразу)</a:t>
            </a:r>
            <a:endParaRPr/>
          </a:p>
        </p:txBody>
      </p:sp>
      <p:sp>
        <p:nvSpPr>
          <p:cNvPr id="623" name="Google Shape;623;g3343da0da59_0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343da0da59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Скажи что итоговое предсказание получается после NMS!!!!!!!!!!!!!!</a:t>
            </a:r>
            <a:endParaRPr/>
          </a:p>
        </p:txBody>
      </p:sp>
      <p:sp>
        <p:nvSpPr>
          <p:cNvPr id="630" name="Google Shape;630;g3343da0da59_0_3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30e40b273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В чем идея делать предсказания с разных слоев сети?</a:t>
            </a:r>
            <a:endParaRPr b="1"/>
          </a:p>
        </p:txBody>
      </p:sp>
      <p:sp>
        <p:nvSpPr>
          <p:cNvPr id="636" name="Google Shape;636;g330e40b273b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30e40b273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Мы хотим учитывать различные признаки так как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Глубокие слои</a:t>
            </a:r>
            <a:r>
              <a:rPr lang="en">
                <a:solidFill>
                  <a:schemeClr val="dk1"/>
                </a:solidFill>
              </a:rPr>
              <a:t> содержат </a:t>
            </a:r>
            <a:r>
              <a:rPr b="1" lang="en">
                <a:solidFill>
                  <a:schemeClr val="dk1"/>
                </a:solidFill>
              </a:rPr>
              <a:t>более высокоуровневые</a:t>
            </a:r>
            <a:r>
              <a:rPr lang="en">
                <a:solidFill>
                  <a:schemeClr val="dk1"/>
                </a:solidFill>
              </a:rPr>
              <a:t> и </a:t>
            </a:r>
            <a:r>
              <a:rPr b="1" lang="en">
                <a:solidFill>
                  <a:schemeClr val="dk1"/>
                </a:solidFill>
              </a:rPr>
              <a:t>семантически богатые</a:t>
            </a:r>
            <a:r>
              <a:rPr lang="en">
                <a:solidFill>
                  <a:schemeClr val="dk1"/>
                </a:solidFill>
              </a:rPr>
              <a:t> признаки, но имеют </a:t>
            </a:r>
            <a:r>
              <a:rPr b="1" lang="en">
                <a:solidFill>
                  <a:schemeClr val="dk1"/>
                </a:solidFill>
              </a:rPr>
              <a:t>маленькое пространственное разрешение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Ранние слои</a:t>
            </a:r>
            <a:r>
              <a:rPr lang="en">
                <a:solidFill>
                  <a:schemeClr val="dk1"/>
                </a:solidFill>
              </a:rPr>
              <a:t> имеют </a:t>
            </a:r>
            <a:r>
              <a:rPr b="1" lang="en">
                <a:solidFill>
                  <a:schemeClr val="dk1"/>
                </a:solidFill>
              </a:rPr>
              <a:t>более детальную пространственную информацию</a:t>
            </a:r>
            <a:r>
              <a:rPr lang="en">
                <a:solidFill>
                  <a:schemeClr val="dk1"/>
                </a:solidFill>
              </a:rPr>
              <a:t>, но </a:t>
            </a:r>
            <a:r>
              <a:rPr b="1" lang="en">
                <a:solidFill>
                  <a:schemeClr val="dk1"/>
                </a:solidFill>
              </a:rPr>
              <a:t>слабые семантические признаки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</p:txBody>
      </p:sp>
      <p:sp>
        <p:nvSpPr>
          <p:cNvPr id="644" name="Google Shape;644;g330e40b273b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30e40b273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4" name="Google Shape;654;g330e40b273b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30e40b273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Нужно отметить, что это структура SSD, но не обязательно использовать VGG16, можно использовать и более качественные архитектуры, например в FPN используют ResNet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61" name="Google Shape;661;g330e40b273b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30e40b273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8" name="Google Shape;668;g330e40b273b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30e40b273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Последняя светка 3х3 призвана сделать 2 вещи: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1ю </a:t>
            </a:r>
            <a:r>
              <a:rPr lang="en"/>
              <a:t>выровнять</a:t>
            </a:r>
            <a:r>
              <a:rPr lang="en"/>
              <a:t> число каналов </a:t>
            </a:r>
            <a:endParaRPr/>
          </a:p>
        </p:txBody>
      </p:sp>
      <p:sp>
        <p:nvSpPr>
          <p:cNvPr id="675" name="Google Shape;675;g330e40b273b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330e40b273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Последняя светка 3х3 призвана сделать 2 вещи: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1ю выровнять число каналов </a:t>
            </a:r>
            <a:endParaRPr/>
          </a:p>
        </p:txBody>
      </p:sp>
      <p:sp>
        <p:nvSpPr>
          <p:cNvPr id="681" name="Google Shape;681;g330e40b273b_0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33d8980b5d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На помощь приходят region proposal. Это семейство направлено на поиск перспективных регионов на изображении.</a:t>
            </a:r>
            <a:endParaRPr/>
          </a:p>
        </p:txBody>
      </p:sp>
      <p:sp>
        <p:nvSpPr>
          <p:cNvPr id="173" name="Google Shape;173;g333d8980b5d_0_4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330e40b273b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8" name="Google Shape;688;g330e40b273b_0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30e40b273b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Последняя светка 3х3 призвана сделать 2 вещи: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1ю выровнять число каналов </a:t>
            </a:r>
            <a:endParaRPr/>
          </a:p>
        </p:txBody>
      </p:sp>
      <p:sp>
        <p:nvSpPr>
          <p:cNvPr id="694" name="Google Shape;694;g330e40b273b_0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30e40b273b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На примере retina net давайте посмотрим как может выглядить выход модели. То есть для каждого слоя делаем несколько конволюций и на выходе получаем смещения и классы. Формат предсказания тут полностью совпадает с faster rcnn.</a:t>
            </a:r>
            <a:endParaRPr/>
          </a:p>
        </p:txBody>
      </p:sp>
      <p:sp>
        <p:nvSpPr>
          <p:cNvPr id="700" name="Google Shape;700;g330e40b273b_0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330fd2eba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На примере retina net давайте посмотрим как может выглядить выход модели. То есть для каждого слоя делаем несколько конволюций и на выходе получаем смещения и классы. Формат предсказания тут полностью совпадает с faster rcnn.</a:t>
            </a:r>
            <a:endParaRPr/>
          </a:p>
        </p:txBody>
      </p:sp>
      <p:sp>
        <p:nvSpPr>
          <p:cNvPr id="708" name="Google Shape;708;g330fd2ebac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30e40b273b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На примере retina net давайте посмотрим как может выглядить выход модели. То есть для каждого слоя делаем несколько конволюций и на выходе получаем смещения и классы. Формат предсказания тут полностью совпадает с faster rcnn.</a:t>
            </a:r>
            <a:endParaRPr/>
          </a:p>
        </p:txBody>
      </p:sp>
      <p:sp>
        <p:nvSpPr>
          <p:cNvPr id="722" name="Google Shape;722;g330e40b273b_0_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30fd2ebac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И его основная особенность в том что это безякорный детектор. То есть мы сразу предсказываем размеры ббокса. А как?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Обрати внимание, от FPN наверх идут слои P6 P7. Они получаются с помощью конволюции со страйдом 2.</a:t>
            </a:r>
            <a:endParaRPr/>
          </a:p>
        </p:txBody>
      </p:sp>
      <p:sp>
        <p:nvSpPr>
          <p:cNvPr id="728" name="Google Shape;728;g330fd2ebacb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30fd2ebac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Для начала вспомним что на пиксель на выходной фичемапе имеет точное расположение на исходной картинке.</a:t>
            </a:r>
            <a:endParaRPr/>
          </a:p>
        </p:txBody>
      </p:sp>
      <p:sp>
        <p:nvSpPr>
          <p:cNvPr id="735" name="Google Shape;735;g330fd2ebacb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30fd2ebac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Тогда можем попробовать предсказывать следующие вещи: Смещение влево вправо вверх и вниз от этой точки до границ ббокса!</a:t>
            </a:r>
            <a:endParaRPr/>
          </a:p>
        </p:txBody>
      </p:sp>
      <p:sp>
        <p:nvSpPr>
          <p:cNvPr id="742" name="Google Shape;742;g330fd2ebacb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30fd2ebac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9" name="Google Shape;749;g330fd2ebacb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30fd2ebacb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6" name="Google Shape;756;g330fd2ebacb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33d8980b5d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Один из алгоритмов этого семейства  – selective search. Это итеративный алгоритм, разбивающий изображение на “суперпиксели”, а на следущем шаге, объединяющий эти пиксели воедино</a:t>
            </a:r>
            <a:endParaRPr/>
          </a:p>
        </p:txBody>
      </p:sp>
      <p:sp>
        <p:nvSpPr>
          <p:cNvPr id="179" name="Google Shape;179;g333d8980b5d_0_4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30fd2ebac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2" name="Google Shape;762;g330fd2ebacb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30fd2ebac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8" name="Google Shape;768;g330fd2ebacb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30fd2ebacb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4" name="Google Shape;774;g330fd2ebacb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330fd2ebac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0" name="Google Shape;780;g330fd2ebacb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30fd2ebac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6" name="Google Shape;786;g330fd2ebacb_0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30fd2ebac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2" name="Google Shape;792;g330fd2ebacb_0_1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30fd2ebac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Тут мы видим новую инфу, оказывается IoU можно использовать в качестве лосса!</a:t>
            </a:r>
            <a:endParaRPr/>
          </a:p>
        </p:txBody>
      </p:sp>
      <p:sp>
        <p:nvSpPr>
          <p:cNvPr id="799" name="Google Shape;799;g330fd2ebacb_0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330fd2ebac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Тут мы видим новую инфу, оказывается IoU можно использовать в качестве лосса!</a:t>
            </a:r>
            <a:endParaRPr/>
          </a:p>
        </p:txBody>
      </p:sp>
      <p:sp>
        <p:nvSpPr>
          <p:cNvPr id="810" name="Google Shape;810;g330fd2ebacb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30e40b273b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Последняя светка 3х3 призвана сделать 2 вещи: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1ю выровнять число каналов </a:t>
            </a:r>
            <a:endParaRPr/>
          </a:p>
        </p:txBody>
      </p:sp>
      <p:sp>
        <p:nvSpPr>
          <p:cNvPr id="816" name="Google Shape;816;g330e40b273b_0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30fd2ebac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Последняя светка 3х3 призвана сделать 2 вещи: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1ю выровнять число каналов </a:t>
            </a:r>
            <a:endParaRPr/>
          </a:p>
        </p:txBody>
      </p:sp>
      <p:sp>
        <p:nvSpPr>
          <p:cNvPr id="823" name="Google Shape;823;g330fd2ebacb_0_1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jp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>
  <p:cSld name="Title Slide 0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2@2x-100"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381" y="0"/>
            <a:ext cx="914638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79" y="1662358"/>
            <a:ext cx="4051138" cy="181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3353" y="1265901"/>
            <a:ext cx="3060800" cy="266647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 Slide 0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5" y="0"/>
            <a:ext cx="91421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124" y="1442689"/>
            <a:ext cx="3508025" cy="15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055287" y="3305060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3">
  <p:cSld name="Title Slide 0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976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165" y="1784275"/>
            <a:ext cx="3508025" cy="15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02">
  <p:cSld name="Subtitle 0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@2x-100"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732825" y="3291434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73" name="Google Shape;7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43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791867" y="1353379"/>
            <a:ext cx="4031700" cy="17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  <a:defRPr b="1" sz="41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3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04">
  <p:cSld name="Content 04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4@2x-100" id="77" name="Google Shape;7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43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>
            <p:ph idx="1" type="subTitle"/>
          </p:nvPr>
        </p:nvSpPr>
        <p:spPr>
          <a:xfrm>
            <a:off x="3830279" y="2882680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0" name="Google Shape;80;p18"/>
          <p:cNvSpPr txBox="1"/>
          <p:nvPr>
            <p:ph idx="2" type="body"/>
          </p:nvPr>
        </p:nvSpPr>
        <p:spPr>
          <a:xfrm>
            <a:off x="3830279" y="1315922"/>
            <a:ext cx="55710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  <a:defRPr b="1" sz="41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3" type="body"/>
          </p:nvPr>
        </p:nvSpPr>
        <p:spPr>
          <a:xfrm>
            <a:off x="497981" y="1020803"/>
            <a:ext cx="26133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Char char="•"/>
              <a:defRPr sz="1500">
                <a:solidFill>
                  <a:srgbClr val="EDECE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CED"/>
              </a:buClr>
              <a:buSzPts val="1400"/>
              <a:buChar char="•"/>
              <a:defRPr sz="1400">
                <a:solidFill>
                  <a:srgbClr val="EDECED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CED"/>
              </a:buClr>
              <a:buSzPts val="1200"/>
              <a:buChar char="•"/>
              <a:defRPr sz="1200">
                <a:solidFill>
                  <a:srgbClr val="EDECED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CED"/>
              </a:buClr>
              <a:buSzPts val="1100"/>
              <a:buChar char="•"/>
              <a:defRPr sz="1100">
                <a:solidFill>
                  <a:srgbClr val="EDECED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CED"/>
              </a:buClr>
              <a:buSzPts val="900"/>
              <a:buChar char="•"/>
              <a:defRPr sz="900">
                <a:solidFill>
                  <a:srgbClr val="EDECED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4" type="body"/>
          </p:nvPr>
        </p:nvSpPr>
        <p:spPr>
          <a:xfrm>
            <a:off x="497981" y="3548399"/>
            <a:ext cx="27000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800"/>
              <a:buNone/>
              <a:defRPr b="1" sz="18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5" type="body"/>
          </p:nvPr>
        </p:nvSpPr>
        <p:spPr>
          <a:xfrm>
            <a:off x="497981" y="4237640"/>
            <a:ext cx="27000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100"/>
              <a:buNone/>
              <a:defRPr sz="1100">
                <a:solidFill>
                  <a:srgbClr val="EDECED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6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01">
  <p:cSld name="Content 0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5@2x-100" id="86" name="Google Shape;8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05" y="0"/>
            <a:ext cx="9142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>
            <p:ph type="title"/>
          </p:nvPr>
        </p:nvSpPr>
        <p:spPr>
          <a:xfrm>
            <a:off x="469899" y="195269"/>
            <a:ext cx="7698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  <a:defRPr b="1">
                <a:solidFill>
                  <a:srgbClr val="0A05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9861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4287194" y="4426895"/>
            <a:ext cx="2930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100"/>
              <a:buNone/>
              <a:defRPr sz="1100">
                <a:solidFill>
                  <a:srgbClr val="0A0519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0" name="Google Shape;90;p19"/>
          <p:cNvSpPr txBox="1"/>
          <p:nvPr>
            <p:ph idx="2" type="body"/>
          </p:nvPr>
        </p:nvSpPr>
        <p:spPr>
          <a:xfrm>
            <a:off x="4281684" y="1303741"/>
            <a:ext cx="45813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3" type="body"/>
          </p:nvPr>
        </p:nvSpPr>
        <p:spPr>
          <a:xfrm>
            <a:off x="469900" y="1303741"/>
            <a:ext cx="3704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4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None/>
              <a:defRPr sz="1500">
                <a:solidFill>
                  <a:srgbClr val="0A0519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02">
  <p:cSld name="Content 0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5@2x-100" id="94" name="Google Shape;9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05" y="0"/>
            <a:ext cx="9142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>
            <p:ph type="title"/>
          </p:nvPr>
        </p:nvSpPr>
        <p:spPr>
          <a:xfrm>
            <a:off x="469899" y="195269"/>
            <a:ext cx="7698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  <a:defRPr b="1">
                <a:solidFill>
                  <a:srgbClr val="0A05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9861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>
            <p:ph idx="1" type="subTitle"/>
          </p:nvPr>
        </p:nvSpPr>
        <p:spPr>
          <a:xfrm>
            <a:off x="475409" y="4426895"/>
            <a:ext cx="2930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100"/>
              <a:buNone/>
              <a:defRPr sz="1100">
                <a:solidFill>
                  <a:srgbClr val="0A0519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8" name="Google Shape;98;p20"/>
          <p:cNvSpPr txBox="1"/>
          <p:nvPr>
            <p:ph idx="2" type="body"/>
          </p:nvPr>
        </p:nvSpPr>
        <p:spPr>
          <a:xfrm>
            <a:off x="469899" y="1303741"/>
            <a:ext cx="45813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3" type="body"/>
          </p:nvPr>
        </p:nvSpPr>
        <p:spPr>
          <a:xfrm>
            <a:off x="5158647" y="1303741"/>
            <a:ext cx="3704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4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None/>
              <a:defRPr sz="1500">
                <a:solidFill>
                  <a:srgbClr val="0A0519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03">
  <p:cSld name="Content 03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6@2x-100" id="102" name="Google Shape;10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05" y="0"/>
            <a:ext cx="9142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9861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>
            <p:ph type="title"/>
          </p:nvPr>
        </p:nvSpPr>
        <p:spPr>
          <a:xfrm>
            <a:off x="469899" y="195269"/>
            <a:ext cx="7698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  <a:defRPr b="1">
                <a:solidFill>
                  <a:srgbClr val="0A05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4703234" y="1303741"/>
            <a:ext cx="41022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2" type="body"/>
          </p:nvPr>
        </p:nvSpPr>
        <p:spPr>
          <a:xfrm>
            <a:off x="378515" y="1303741"/>
            <a:ext cx="41022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3" type="body"/>
          </p:nvPr>
        </p:nvSpPr>
        <p:spPr>
          <a:xfrm>
            <a:off x="4703234" y="4541194"/>
            <a:ext cx="3239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100"/>
              <a:buNone/>
              <a:defRPr sz="1100">
                <a:solidFill>
                  <a:srgbClr val="0A051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4" type="body"/>
          </p:nvPr>
        </p:nvSpPr>
        <p:spPr>
          <a:xfrm>
            <a:off x="378515" y="4541194"/>
            <a:ext cx="3239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100"/>
              <a:buNone/>
              <a:defRPr sz="1100">
                <a:solidFill>
                  <a:srgbClr val="0A051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5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None/>
              <a:defRPr sz="1500">
                <a:solidFill>
                  <a:srgbClr val="0A0519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01">
  <p:cSld name="Subtitle 0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2@2x-100" id="111" name="Google Shape;11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964453" y="2909930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13" name="Google Shape;1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43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964453" y="1370422"/>
            <a:ext cx="65340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  <a:defRPr b="1" sz="41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3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03">
  <p:cSld name="Subtitle 03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@2x-100" id="117" name="Google Shape;11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" y="0"/>
            <a:ext cx="913971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43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769159" y="4027657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769159" y="1647467"/>
            <a:ext cx="45672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  <a:defRPr b="1" sz="41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1" name="Google Shape;121;p23"/>
          <p:cNvSpPr txBox="1"/>
          <p:nvPr>
            <p:ph idx="3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Wix Madefor Display"/>
              <a:buNone/>
              <a:defRPr b="0" i="0" sz="3300" u="none" cap="none" strike="noStrike">
                <a:solidFill>
                  <a:schemeClr val="lt1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2.png"/><Relationship Id="rId4" Type="http://schemas.openxmlformats.org/officeDocument/2006/relationships/image" Target="../media/image71.png"/><Relationship Id="rId5" Type="http://schemas.openxmlformats.org/officeDocument/2006/relationships/hyperlink" Target="https://doi.org/10.48550/arXiv.1803.01534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2.png"/><Relationship Id="rId4" Type="http://schemas.openxmlformats.org/officeDocument/2006/relationships/hyperlink" Target="https://doi.org/10.48550/arXiv.1911.09070" TargetMode="External"/><Relationship Id="rId5" Type="http://schemas.openxmlformats.org/officeDocument/2006/relationships/image" Target="../media/image7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32.png"/><Relationship Id="rId4" Type="http://schemas.openxmlformats.org/officeDocument/2006/relationships/image" Target="../media/image77.png"/><Relationship Id="rId5" Type="http://schemas.openxmlformats.org/officeDocument/2006/relationships/image" Target="../media/image8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2.png"/><Relationship Id="rId4" Type="http://schemas.openxmlformats.org/officeDocument/2006/relationships/image" Target="../media/image80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32.png"/><Relationship Id="rId4" Type="http://schemas.openxmlformats.org/officeDocument/2006/relationships/image" Target="../media/image80.png"/><Relationship Id="rId5" Type="http://schemas.openxmlformats.org/officeDocument/2006/relationships/image" Target="../media/image72.png"/><Relationship Id="rId6" Type="http://schemas.openxmlformats.org/officeDocument/2006/relationships/image" Target="../media/image75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32.png"/><Relationship Id="rId4" Type="http://schemas.openxmlformats.org/officeDocument/2006/relationships/image" Target="../media/image69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32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32.png"/><Relationship Id="rId4" Type="http://schemas.openxmlformats.org/officeDocument/2006/relationships/image" Target="../media/image76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32.png"/><Relationship Id="rId4" Type="http://schemas.openxmlformats.org/officeDocument/2006/relationships/image" Target="../media/image7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3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hyperlink" Target="https://doi.org/10.48550/arXiv.1311.2524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hyperlink" Target="https://doi.org/10.48550/arXiv.1504.08083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Relationship Id="rId6" Type="http://schemas.openxmlformats.org/officeDocument/2006/relationships/image" Target="../media/image16.png"/><Relationship Id="rId7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25.png"/><Relationship Id="rId6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hyperlink" Target="https://doi.org/10.48550/arXiv.1506.01497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Relationship Id="rId4" Type="http://schemas.openxmlformats.org/officeDocument/2006/relationships/image" Target="../media/image42.png"/><Relationship Id="rId5" Type="http://schemas.openxmlformats.org/officeDocument/2006/relationships/hyperlink" Target="https://doi.org/10.48550/arXiv.1712.00726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Relationship Id="rId4" Type="http://schemas.openxmlformats.org/officeDocument/2006/relationships/image" Target="../media/image42.png"/><Relationship Id="rId5" Type="http://schemas.openxmlformats.org/officeDocument/2006/relationships/image" Target="../media/image4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Relationship Id="rId4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Relationship Id="rId4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Relationship Id="rId4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Relationship Id="rId6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Relationship Id="rId5" Type="http://schemas.openxmlformats.org/officeDocument/2006/relationships/image" Target="../media/image79.png"/><Relationship Id="rId6" Type="http://schemas.openxmlformats.org/officeDocument/2006/relationships/image" Target="../media/image4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Relationship Id="rId4" Type="http://schemas.openxmlformats.org/officeDocument/2006/relationships/image" Target="../media/image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png"/><Relationship Id="rId4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.png"/><Relationship Id="rId4" Type="http://schemas.openxmlformats.org/officeDocument/2006/relationships/image" Target="../media/image55.png"/><Relationship Id="rId5" Type="http://schemas.openxmlformats.org/officeDocument/2006/relationships/hyperlink" Target="https://doi.org/10.48550/arXiv.1512.02325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2.png"/><Relationship Id="rId4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2.png"/><Relationship Id="rId4" Type="http://schemas.openxmlformats.org/officeDocument/2006/relationships/image" Target="../media/image8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2.png"/><Relationship Id="rId4" Type="http://schemas.openxmlformats.org/officeDocument/2006/relationships/image" Target="../media/image8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2.png"/><Relationship Id="rId4" Type="http://schemas.openxmlformats.org/officeDocument/2006/relationships/image" Target="../media/image4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2.png"/><Relationship Id="rId4" Type="http://schemas.openxmlformats.org/officeDocument/2006/relationships/image" Target="../media/image5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3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2.png"/><Relationship Id="rId4" Type="http://schemas.openxmlformats.org/officeDocument/2006/relationships/image" Target="../media/image50.png"/><Relationship Id="rId5" Type="http://schemas.openxmlformats.org/officeDocument/2006/relationships/hyperlink" Target="https://doi.org/10.48550/arXiv.1612.03144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32.png"/><Relationship Id="rId4" Type="http://schemas.openxmlformats.org/officeDocument/2006/relationships/image" Target="../media/image5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2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32.png"/><Relationship Id="rId4" Type="http://schemas.openxmlformats.org/officeDocument/2006/relationships/image" Target="../media/image4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32.png"/><Relationship Id="rId4" Type="http://schemas.openxmlformats.org/officeDocument/2006/relationships/image" Target="../media/image5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2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2.png"/><Relationship Id="rId4" Type="http://schemas.openxmlformats.org/officeDocument/2006/relationships/image" Target="../media/image53.png"/><Relationship Id="rId5" Type="http://schemas.openxmlformats.org/officeDocument/2006/relationships/hyperlink" Target="https://doi.org/10.48550/arXiv.1708.02002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2.png"/><Relationship Id="rId4" Type="http://schemas.openxmlformats.org/officeDocument/2006/relationships/image" Target="../media/image64.png"/><Relationship Id="rId10" Type="http://schemas.openxmlformats.org/officeDocument/2006/relationships/image" Target="../media/image54.png"/><Relationship Id="rId9" Type="http://schemas.openxmlformats.org/officeDocument/2006/relationships/image" Target="../media/image60.png"/><Relationship Id="rId5" Type="http://schemas.openxmlformats.org/officeDocument/2006/relationships/image" Target="../media/image66.png"/><Relationship Id="rId6" Type="http://schemas.openxmlformats.org/officeDocument/2006/relationships/image" Target="../media/image70.png"/><Relationship Id="rId7" Type="http://schemas.openxmlformats.org/officeDocument/2006/relationships/image" Target="../media/image67.png"/><Relationship Id="rId8" Type="http://schemas.openxmlformats.org/officeDocument/2006/relationships/image" Target="../media/image5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2.png"/><Relationship Id="rId4" Type="http://schemas.openxmlformats.org/officeDocument/2006/relationships/image" Target="../media/image58.png"/><Relationship Id="rId5" Type="http://schemas.openxmlformats.org/officeDocument/2006/relationships/hyperlink" Target="https://arxiv.org/abs/1904.01355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2.png"/><Relationship Id="rId4" Type="http://schemas.openxmlformats.org/officeDocument/2006/relationships/image" Target="../media/image6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2.png"/><Relationship Id="rId4" Type="http://schemas.openxmlformats.org/officeDocument/2006/relationships/image" Target="../media/image68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32.png"/><Relationship Id="rId4" Type="http://schemas.openxmlformats.org/officeDocument/2006/relationships/image" Target="../media/image5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32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2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3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32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32.png"/><Relationship Id="rId4" Type="http://schemas.openxmlformats.org/officeDocument/2006/relationships/image" Target="../media/image61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32.png"/><Relationship Id="rId4" Type="http://schemas.openxmlformats.org/officeDocument/2006/relationships/image" Target="../media/image65.png"/><Relationship Id="rId5" Type="http://schemas.openxmlformats.org/officeDocument/2006/relationships/image" Target="../media/image6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3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2.png"/><Relationship Id="rId4" Type="http://schemas.openxmlformats.org/officeDocument/2006/relationships/image" Target="../media/image4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32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546550" y="3843925"/>
            <a:ext cx="45819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</a:pPr>
            <a:r>
              <a:rPr lang="en" sz="2600"/>
              <a:t>Задача детекции.</a:t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</a:pPr>
            <a:r>
              <a:rPr lang="en" sz="2600"/>
              <a:t> Обзор моделей. Часть1.</a:t>
            </a:r>
            <a:endParaRPr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52425" y="146450"/>
            <a:ext cx="6299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Selective search. Пример.</a:t>
            </a:r>
            <a:endParaRPr/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7100" y="1024462"/>
            <a:ext cx="5734375" cy="376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 txBox="1"/>
          <p:nvPr>
            <p:ph idx="3" type="body"/>
          </p:nvPr>
        </p:nvSpPr>
        <p:spPr>
          <a:xfrm>
            <a:off x="3548325" y="4790425"/>
            <a:ext cx="2593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</a:t>
            </a:r>
            <a:r>
              <a:rPr lang="en" sz="600"/>
              <a:t>Selective Search for Object Recognition</a:t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J. R. R. Uijlings, K. E. A. van de Sande</a:t>
            </a:r>
            <a:endParaRPr sz="6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23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Path Aggregation Network</a:t>
            </a:r>
            <a:endParaRPr/>
          </a:p>
        </p:txBody>
      </p:sp>
      <p:pic>
        <p:nvPicPr>
          <p:cNvPr id="833" name="Google Shape;833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41350"/>
            <a:ext cx="8252676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" name="Google Shape;834;p123"/>
          <p:cNvSpPr txBox="1"/>
          <p:nvPr>
            <p:ph idx="3" type="body"/>
          </p:nvPr>
        </p:nvSpPr>
        <p:spPr>
          <a:xfrm>
            <a:off x="352425" y="4057250"/>
            <a:ext cx="86025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Авторы решают проблему добавлением ещё одного потока обогащения признаков.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Так</a:t>
            </a:r>
            <a:r>
              <a:rPr lang="en" sz="1300"/>
              <a:t>, путь до выходного слоя с самой маленькой пространственной размерностью (в данном случае N5) значительно сокращается.</a:t>
            </a:r>
            <a:endParaRPr sz="1300"/>
          </a:p>
        </p:txBody>
      </p:sp>
      <p:sp>
        <p:nvSpPr>
          <p:cNvPr id="835" name="Google Shape;835;p123"/>
          <p:cNvSpPr txBox="1"/>
          <p:nvPr/>
        </p:nvSpPr>
        <p:spPr>
          <a:xfrm>
            <a:off x="352425" y="1305250"/>
            <a:ext cx="3000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Source: </a:t>
            </a:r>
            <a:r>
              <a:rPr lang="en" sz="6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Path Aggregation Network for Instance Segmentation</a:t>
            </a:r>
            <a:endParaRPr sz="6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JetBrains Mono"/>
                <a:ea typeface="JetBrains Mono"/>
                <a:cs typeface="JetBrains Mono"/>
                <a:sym typeface="JetBrains Mono"/>
                <a:hlinkClick r:id="rId5"/>
              </a:rPr>
              <a:t>https://doi.org/10.48550/arXiv.1803.01534</a:t>
            </a:r>
            <a:r>
              <a:rPr lang="en" sz="6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endParaRPr sz="6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24"/>
          <p:cNvSpPr txBox="1"/>
          <p:nvPr>
            <p:ph idx="3" type="body"/>
          </p:nvPr>
        </p:nvSpPr>
        <p:spPr>
          <a:xfrm>
            <a:off x="352425" y="892250"/>
            <a:ext cx="64785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Улучшив популярную архитектуру FPN, позволили ещё больше повысить качество детекторов.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Метрики: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COCO test-dev </a:t>
            </a:r>
            <a:r>
              <a:rPr b="1" lang="en"/>
              <a:t>42.0 mAP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Модели, где используется PAN: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YOLOv4 и дальше,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Легла в основу EfficientDet.</a:t>
            </a:r>
            <a:endParaRPr/>
          </a:p>
        </p:txBody>
      </p:sp>
      <p:sp>
        <p:nvSpPr>
          <p:cNvPr id="841" name="Google Shape;841;p124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PAN. Итоги.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25"/>
          <p:cNvSpPr txBox="1"/>
          <p:nvPr/>
        </p:nvSpPr>
        <p:spPr>
          <a:xfrm>
            <a:off x="458375" y="4470000"/>
            <a:ext cx="3000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Source: </a:t>
            </a:r>
            <a:r>
              <a:rPr lang="en" sz="6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EfficientDet: Scalable and Efficient Object Detection</a:t>
            </a:r>
            <a:endParaRPr sz="6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JetBrains Mono"/>
                <a:ea typeface="JetBrains Mono"/>
                <a:cs typeface="JetBrains Mono"/>
                <a:sym typeface="JetBrains Mono"/>
                <a:hlinkClick r:id="rId4"/>
              </a:rPr>
              <a:t>https://doi.org/10.48550/arXiv.1911.09070</a:t>
            </a:r>
            <a:r>
              <a:rPr lang="en" sz="6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endParaRPr sz="6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847" name="Google Shape;847;p125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BiFPN</a:t>
            </a:r>
            <a:endParaRPr/>
          </a:p>
        </p:txBody>
      </p:sp>
      <p:pic>
        <p:nvPicPr>
          <p:cNvPr id="848" name="Google Shape;84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425" y="975000"/>
            <a:ext cx="2761900" cy="34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125"/>
          <p:cNvSpPr txBox="1"/>
          <p:nvPr>
            <p:ph idx="3" type="body"/>
          </p:nvPr>
        </p:nvSpPr>
        <p:spPr>
          <a:xfrm>
            <a:off x="3796725" y="975000"/>
            <a:ext cx="37212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Давайте ещё раз посмотрим на архитектуру PAN.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мы можем добавить в неё, чтобы сделать модель ещё лучше?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126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BiFPN</a:t>
            </a:r>
            <a:endParaRPr/>
          </a:p>
        </p:txBody>
      </p:sp>
      <p:pic>
        <p:nvPicPr>
          <p:cNvPr id="855" name="Google Shape;855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425" y="975000"/>
            <a:ext cx="2761900" cy="34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126"/>
          <p:cNvSpPr txBox="1"/>
          <p:nvPr>
            <p:ph idx="3" type="body"/>
          </p:nvPr>
        </p:nvSpPr>
        <p:spPr>
          <a:xfrm>
            <a:off x="2496150" y="4695725"/>
            <a:ext cx="41517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Добавим больше скипконекшеннов!</a:t>
            </a:r>
            <a:endParaRPr/>
          </a:p>
        </p:txBody>
      </p:sp>
      <p:pic>
        <p:nvPicPr>
          <p:cNvPr id="857" name="Google Shape;857;p126"/>
          <p:cNvPicPr preferRelativeResize="0"/>
          <p:nvPr/>
        </p:nvPicPr>
        <p:blipFill rotWithShape="1">
          <a:blip r:embed="rId5">
            <a:alphaModFix/>
          </a:blip>
          <a:srcRect b="0" l="0" r="0" t="5722"/>
          <a:stretch/>
        </p:blipFill>
        <p:spPr>
          <a:xfrm>
            <a:off x="5089225" y="975000"/>
            <a:ext cx="2856875" cy="37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27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BiFPN. Детали.</a:t>
            </a:r>
            <a:endParaRPr/>
          </a:p>
        </p:txBody>
      </p:sp>
      <p:pic>
        <p:nvPicPr>
          <p:cNvPr id="863" name="Google Shape;863;p127"/>
          <p:cNvPicPr preferRelativeResize="0"/>
          <p:nvPr/>
        </p:nvPicPr>
        <p:blipFill rotWithShape="1">
          <a:blip r:embed="rId4">
            <a:alphaModFix/>
          </a:blip>
          <a:srcRect b="0" l="0" r="0" t="5722"/>
          <a:stretch/>
        </p:blipFill>
        <p:spPr>
          <a:xfrm>
            <a:off x="5089225" y="975000"/>
            <a:ext cx="2856875" cy="37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127"/>
          <p:cNvSpPr txBox="1"/>
          <p:nvPr>
            <p:ph idx="3" type="body"/>
          </p:nvPr>
        </p:nvSpPr>
        <p:spPr>
          <a:xfrm>
            <a:off x="352425" y="892250"/>
            <a:ext cx="47925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Для увеличения пространственной размерности используется билинейная интерполяция,</a:t>
            </a:r>
            <a:r>
              <a:rPr lang="en"/>
              <a:t>   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Для уменьшения обычно применяется свертка со страйдом 2.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28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BiFPN. Детали.</a:t>
            </a:r>
            <a:endParaRPr/>
          </a:p>
        </p:txBody>
      </p:sp>
      <p:pic>
        <p:nvPicPr>
          <p:cNvPr id="870" name="Google Shape;870;p128"/>
          <p:cNvPicPr preferRelativeResize="0"/>
          <p:nvPr/>
        </p:nvPicPr>
        <p:blipFill rotWithShape="1">
          <a:blip r:embed="rId4">
            <a:alphaModFix/>
          </a:blip>
          <a:srcRect b="0" l="0" r="0" t="5722"/>
          <a:stretch/>
        </p:blipFill>
        <p:spPr>
          <a:xfrm>
            <a:off x="5089225" y="975000"/>
            <a:ext cx="2856875" cy="37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128"/>
          <p:cNvSpPr txBox="1"/>
          <p:nvPr>
            <p:ph idx="3" type="body"/>
          </p:nvPr>
        </p:nvSpPr>
        <p:spPr>
          <a:xfrm>
            <a:off x="352425" y="892250"/>
            <a:ext cx="4792500" cy="21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Для увеличения пространственной размерности используется билинейная интерполяция,   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Для уменьшения обычно применяется свертка со страйдом 2.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Вместо суммирования фичей с разных слоев, используется более сложная структура с обучаемыми параметрами:</a:t>
            </a:r>
            <a:endParaRPr/>
          </a:p>
        </p:txBody>
      </p:sp>
      <p:pic>
        <p:nvPicPr>
          <p:cNvPr id="872" name="Google Shape;872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872" y="3054050"/>
            <a:ext cx="4528850" cy="13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28" title="[10,5,25,&quot;https://www.codecogs.com/eqnedit.php?latex=P_6%5E%7Bin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2680" y="1674513"/>
            <a:ext cx="317350" cy="258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28" title="[10,5,25,&quot;https://www.codecogs.com/eqnedit.php?latex=P_6%5E%7Btd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8984" y="1668863"/>
            <a:ext cx="317350" cy="269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128" title="[10,5,25,&quot;https://www.codecogs.com/eqnedit.php?latex=P_6%5E%7Bout%7D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9822" y="1657250"/>
            <a:ext cx="459000" cy="2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128"/>
          <p:cNvSpPr txBox="1"/>
          <p:nvPr>
            <p:ph idx="3" type="body"/>
          </p:nvPr>
        </p:nvSpPr>
        <p:spPr>
          <a:xfrm>
            <a:off x="352425" y="4409250"/>
            <a:ext cx="47925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 этом, к каждому весу w применяется ReLU, поэтому </a:t>
            </a:r>
            <a:r>
              <a:rPr lang="en"/>
              <a:t>гарантируется</a:t>
            </a:r>
            <a:r>
              <a:rPr lang="en"/>
              <a:t> что w&gt;=0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29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EfficientDet</a:t>
            </a:r>
            <a:endParaRPr/>
          </a:p>
        </p:txBody>
      </p:sp>
      <p:pic>
        <p:nvPicPr>
          <p:cNvPr id="882" name="Google Shape;882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25" y="1077088"/>
            <a:ext cx="8137575" cy="298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30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ct val="100000"/>
              <a:buFont typeface="Wix Madefor Display"/>
              <a:buNone/>
            </a:pPr>
            <a:r>
              <a:rPr lang="en"/>
              <a:t>EfficientDet. Compound Scaling.</a:t>
            </a:r>
            <a:endParaRPr/>
          </a:p>
        </p:txBody>
      </p:sp>
      <p:sp>
        <p:nvSpPr>
          <p:cNvPr id="888" name="Google Shape;888;p130"/>
          <p:cNvSpPr txBox="1"/>
          <p:nvPr>
            <p:ph idx="3" type="body"/>
          </p:nvPr>
        </p:nvSpPr>
        <p:spPr>
          <a:xfrm>
            <a:off x="352425" y="892250"/>
            <a:ext cx="53547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Так же как EfficientNet, детекционная модель имеет свой подход к </a:t>
            </a:r>
            <a:r>
              <a:rPr lang="en"/>
              <a:t>масштабированию</a:t>
            </a:r>
            <a:r>
              <a:rPr lang="en"/>
              <a:t>, позволяющий эффективно </a:t>
            </a:r>
            <a:r>
              <a:rPr lang="en"/>
              <a:t>применять </a:t>
            </a:r>
            <a:r>
              <a:rPr lang="en"/>
              <a:t>EfficientDet на разных задачах.</a:t>
            </a:r>
            <a:endParaRPr/>
          </a:p>
        </p:txBody>
      </p:sp>
      <p:sp>
        <p:nvSpPr>
          <p:cNvPr id="889" name="Google Shape;889;p130"/>
          <p:cNvSpPr txBox="1"/>
          <p:nvPr/>
        </p:nvSpPr>
        <p:spPr>
          <a:xfrm>
            <a:off x="352425" y="2370000"/>
            <a:ext cx="83475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Метод </a:t>
            </a: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масштабирования</a:t>
            </a: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позволяет одновременно увеличивать размер входного изображения, ширину и глубину сети (число каналов и количество BiFPN блоков). Для этого вводится </a:t>
            </a: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коэффициент</a:t>
            </a: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масштабирования</a:t>
            </a: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φ (</a:t>
            </a: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phi).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31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ct val="100000"/>
              <a:buFont typeface="Wix Madefor Display"/>
              <a:buNone/>
            </a:pPr>
            <a:r>
              <a:rPr lang="en"/>
              <a:t>EfficientDet. Compound Scaling.</a:t>
            </a:r>
            <a:endParaRPr/>
          </a:p>
        </p:txBody>
      </p:sp>
      <p:sp>
        <p:nvSpPr>
          <p:cNvPr id="895" name="Google Shape;895;p131"/>
          <p:cNvSpPr txBox="1"/>
          <p:nvPr/>
        </p:nvSpPr>
        <p:spPr>
          <a:xfrm>
            <a:off x="352425" y="892250"/>
            <a:ext cx="67725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Метод масштабирования позволяет одновременно увеличивать размер входного изображения, ширину и глубину сети (число каналов и количество BiFPN блоков). Для этого вводится коэффициент масштабирования φ (phi).</a:t>
            </a:r>
            <a:endParaRPr/>
          </a:p>
        </p:txBody>
      </p:sp>
      <p:pic>
        <p:nvPicPr>
          <p:cNvPr id="896" name="Google Shape;896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000" y="2025175"/>
            <a:ext cx="5611199" cy="29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32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EfficientDet. Итоги.</a:t>
            </a:r>
            <a:endParaRPr/>
          </a:p>
        </p:txBody>
      </p:sp>
      <p:sp>
        <p:nvSpPr>
          <p:cNvPr id="902" name="Google Shape;902;p132"/>
          <p:cNvSpPr txBox="1"/>
          <p:nvPr/>
        </p:nvSpPr>
        <p:spPr>
          <a:xfrm>
            <a:off x="4059000" y="1380450"/>
            <a:ext cx="47175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BiFPN обеспечивает более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эффективное и адаптивное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объединение признаков разных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масштабов,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За счет метода масштабирования, можно создавать модели с оптимальным соотношением скорости и точности.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Модель показала хорошую точность на COCO </a:t>
            </a:r>
            <a:r>
              <a:rPr b="1" lang="en"/>
              <a:t>55.1 mAP </a:t>
            </a:r>
            <a:r>
              <a:rPr lang="en"/>
              <a:t>у самой большой модели.</a:t>
            </a:r>
            <a:endParaRPr/>
          </a:p>
        </p:txBody>
      </p:sp>
      <p:pic>
        <p:nvPicPr>
          <p:cNvPr id="903" name="Google Shape;903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25" y="892250"/>
            <a:ext cx="3594774" cy="408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352425" y="146450"/>
            <a:ext cx="6299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Selective search. </a:t>
            </a:r>
            <a:endParaRPr/>
          </a:p>
        </p:txBody>
      </p:sp>
      <p:sp>
        <p:nvSpPr>
          <p:cNvPr id="195" name="Google Shape;195;p34"/>
          <p:cNvSpPr txBox="1"/>
          <p:nvPr>
            <p:ph idx="3" type="body"/>
          </p:nvPr>
        </p:nvSpPr>
        <p:spPr>
          <a:xfrm>
            <a:off x="352425" y="892250"/>
            <a:ext cx="6299700" cy="38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A0519"/>
                </a:solidFill>
              </a:rPr>
              <a:t>Плюсы:</a:t>
            </a:r>
            <a:endParaRPr>
              <a:solidFill>
                <a:srgbClr val="0A051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500"/>
              <a:buChar char="●"/>
            </a:pPr>
            <a:r>
              <a:rPr lang="en">
                <a:solidFill>
                  <a:srgbClr val="0A0519"/>
                </a:solidFill>
              </a:rPr>
              <a:t>Меньше потенциальных регионов для поиска объекта, по сравнению с наивным подходом,</a:t>
            </a:r>
            <a:endParaRPr>
              <a:solidFill>
                <a:srgbClr val="0A051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100"/>
              <a:buChar char="●"/>
            </a:pPr>
            <a:r>
              <a:rPr lang="en">
                <a:solidFill>
                  <a:srgbClr val="0A0519"/>
                </a:solidFill>
              </a:rPr>
              <a:t>Обладает большим recall,</a:t>
            </a:r>
            <a:endParaRPr>
              <a:solidFill>
                <a:srgbClr val="0A0519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100"/>
              <a:buChar char="●"/>
            </a:pPr>
            <a:r>
              <a:rPr lang="en">
                <a:solidFill>
                  <a:srgbClr val="0A0519"/>
                </a:solidFill>
              </a:rPr>
              <a:t>Его не нужно обучать,</a:t>
            </a:r>
            <a:endParaRPr>
              <a:solidFill>
                <a:srgbClr val="0A051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500"/>
              <a:buChar char="●"/>
            </a:pPr>
            <a:r>
              <a:rPr lang="en">
                <a:solidFill>
                  <a:srgbClr val="0A0519"/>
                </a:solidFill>
              </a:rPr>
              <a:t>Сразу получаем регионы разного размера, что увеличивает разнообразие объектов, которые мы можем найти.</a:t>
            </a:r>
            <a:endParaRPr>
              <a:solidFill>
                <a:srgbClr val="0A051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051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A0519"/>
                </a:solidFill>
              </a:rPr>
              <a:t>Минусы:</a:t>
            </a:r>
            <a:endParaRPr>
              <a:solidFill>
                <a:srgbClr val="0A051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500"/>
              <a:buChar char="●"/>
            </a:pPr>
            <a:r>
              <a:rPr lang="en">
                <a:solidFill>
                  <a:srgbClr val="0A0519"/>
                </a:solidFill>
              </a:rPr>
              <a:t>Алгоритм долгий (&gt;100ms для изображения),</a:t>
            </a:r>
            <a:endParaRPr>
              <a:solidFill>
                <a:srgbClr val="0A051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500"/>
              <a:buChar char="●"/>
            </a:pPr>
            <a:r>
              <a:rPr lang="en">
                <a:solidFill>
                  <a:srgbClr val="0A0519"/>
                </a:solidFill>
              </a:rPr>
              <a:t>Выдает достаточно много регионов, где нет объектов.</a:t>
            </a:r>
            <a:endParaRPr>
              <a:solidFill>
                <a:srgbClr val="0A051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8" name="Google Shape;908;p133"/>
          <p:cNvGraphicFramePr/>
          <p:nvPr/>
        </p:nvGraphicFramePr>
        <p:xfrm>
          <a:off x="296250" y="108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{977993A5-DA06-4ADF-B6E0-E9129A9F599A}</a:tableStyleId>
              </a:tblPr>
              <a:tblGrid>
                <a:gridCol w="1396250"/>
                <a:gridCol w="7335950"/>
              </a:tblGrid>
              <a:tr h="323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A0519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R-CNN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A0519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Один из самых первых детекторов, который состоял из нескольких </a:t>
                      </a:r>
                      <a:endParaRPr sz="1100">
                        <a:solidFill>
                          <a:srgbClr val="0A0519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A0519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этапов: selective search + CNN + SVM.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2340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A0519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Fast R-CNN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A0519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Упрощение и ускорение R-CNN за счет введения RoI pooling.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2808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A0519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Faster R-CNN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A0519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End-to-end архитектура, одна из первых использовала “якоря” для детекции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324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A0519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Cascade R-CNN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A0519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Улучшения Faster R-CNN и введение многоступенчатого подхода.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3245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A0519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YOLO</a:t>
                      </a:r>
                      <a:endParaRPr sz="1100">
                        <a:solidFill>
                          <a:srgbClr val="0A0519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A0519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Очень простой и быстрый детектор.</a:t>
                      </a:r>
                      <a:endParaRPr sz="1100">
                        <a:solidFill>
                          <a:srgbClr val="0A0519"/>
                        </a:solidFill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336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A0519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SSD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A0519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Находим объекты разного размера используя много выходов с разных слоев.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3064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A0519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FPN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A0519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Добавление top-down пути для смешения признаков разного размера.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336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A0519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RetinaNet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Использование Focal Loss для борьбы с дисбалансов классов.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336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A0519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FCOS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Детекционная модель, не использующая якоря.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336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A0519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PAN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Улучшение FPN за счет добавление bottom-up пути, который </a:t>
                      </a:r>
                      <a:r>
                        <a:rPr lang="en" sz="11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равномерно</a:t>
                      </a:r>
                      <a:r>
                        <a:rPr lang="en" sz="11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 распределил обогащение информации внутри сети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  <a:tr h="336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A0519"/>
                          </a:solidFill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EfficientDet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JetBrains Mono"/>
                          <a:ea typeface="JetBrains Mono"/>
                          <a:cs typeface="JetBrains Mono"/>
                          <a:sym typeface="JetBrains Mono"/>
                        </a:rPr>
                        <a:t>Улучшение PAN за счет оптимизации, а также использование моделей разного размера.</a:t>
                      </a:r>
                      <a:endParaRPr sz="1100">
                        <a:latin typeface="JetBrains Mono"/>
                        <a:ea typeface="JetBrains Mono"/>
                        <a:cs typeface="JetBrains Mono"/>
                        <a:sym typeface="JetBrains Mon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09" name="Google Shape;909;p133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910" name="Google Shape;910;p133"/>
          <p:cNvSpPr txBox="1"/>
          <p:nvPr>
            <p:ph idx="3" type="body"/>
          </p:nvPr>
        </p:nvSpPr>
        <p:spPr>
          <a:xfrm>
            <a:off x="296250" y="787100"/>
            <a:ext cx="7110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Давайте повторим какие архитектуры мы сегодня разобрали: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34"/>
          <p:cNvSpPr txBox="1"/>
          <p:nvPr>
            <p:ph idx="3" type="body"/>
          </p:nvPr>
        </p:nvSpPr>
        <p:spPr>
          <a:xfrm>
            <a:off x="352425" y="892250"/>
            <a:ext cx="6478500" cy="21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Семейство YOLO: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Какое влияние оказало </a:t>
            </a:r>
            <a:r>
              <a:rPr lang="en" sz="1500"/>
              <a:t>семейство</a:t>
            </a:r>
            <a:r>
              <a:rPr lang="en" sz="1500"/>
              <a:t> на развитие детекторов,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Новые подходы для детекции.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Необычные подходы к задаче детекции:</a:t>
            </a:r>
            <a:endParaRPr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CenterNet,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CornerNet,</a:t>
            </a:r>
            <a:endParaRPr sz="1500"/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Использование поворотных bounding boxes.</a:t>
            </a:r>
            <a:endParaRPr/>
          </a:p>
        </p:txBody>
      </p:sp>
      <p:sp>
        <p:nvSpPr>
          <p:cNvPr id="916" name="Google Shape;916;p134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В следующей серии.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Region-based CNN (R-CNN)</a:t>
            </a:r>
            <a:endParaRPr/>
          </a:p>
        </p:txBody>
      </p:sp>
      <p:sp>
        <p:nvSpPr>
          <p:cNvPr id="201" name="Google Shape;201;p35"/>
          <p:cNvSpPr txBox="1"/>
          <p:nvPr>
            <p:ph idx="3" type="body"/>
          </p:nvPr>
        </p:nvSpPr>
        <p:spPr>
          <a:xfrm>
            <a:off x="488600" y="1120775"/>
            <a:ext cx="6047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Несмотря на минусы, </a:t>
            </a:r>
            <a:r>
              <a:rPr i="1" lang="en"/>
              <a:t>selective search</a:t>
            </a:r>
            <a:r>
              <a:rPr lang="en"/>
              <a:t> лег в основу одного из самых первых детекторов на основе нейросетей — </a:t>
            </a:r>
            <a:r>
              <a:rPr b="1" lang="en"/>
              <a:t>Region-based CNN (2013)</a:t>
            </a:r>
            <a:r>
              <a:rPr lang="en"/>
              <a:t>.</a:t>
            </a:r>
            <a:endParaRPr/>
          </a:p>
        </p:txBody>
      </p:sp>
      <p:pic>
        <p:nvPicPr>
          <p:cNvPr id="202" name="Google Shape;2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75" y="2098176"/>
            <a:ext cx="7766051" cy="2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5"/>
          <p:cNvSpPr txBox="1"/>
          <p:nvPr>
            <p:ph idx="3" type="body"/>
          </p:nvPr>
        </p:nvSpPr>
        <p:spPr>
          <a:xfrm>
            <a:off x="3275400" y="4368600"/>
            <a:ext cx="2593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</a:t>
            </a:r>
            <a:r>
              <a:rPr lang="en" sz="600"/>
              <a:t>Rich feature hierarchies for accurate object detection and semantic segmentation.</a:t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4"/>
              </a:rPr>
              <a:t>https://doi.org/10.48550/arXiv.1311.2524</a:t>
            </a:r>
            <a:r>
              <a:rPr lang="en" sz="600"/>
              <a:t> </a:t>
            </a:r>
            <a:endParaRPr sz="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Region-based CNN (R-CNN)</a:t>
            </a:r>
            <a:endParaRPr/>
          </a:p>
        </p:txBody>
      </p:sp>
      <p:pic>
        <p:nvPicPr>
          <p:cNvPr id="209" name="Google Shape;209;p36"/>
          <p:cNvPicPr preferRelativeResize="0"/>
          <p:nvPr/>
        </p:nvPicPr>
        <p:blipFill rotWithShape="1">
          <a:blip r:embed="rId3">
            <a:alphaModFix/>
          </a:blip>
          <a:srcRect b="0" l="19270" r="0" t="0"/>
          <a:stretch/>
        </p:blipFill>
        <p:spPr>
          <a:xfrm>
            <a:off x="3594975" y="3220325"/>
            <a:ext cx="5173225" cy="18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6"/>
          <p:cNvSpPr txBox="1"/>
          <p:nvPr>
            <p:ph idx="3" type="body"/>
          </p:nvPr>
        </p:nvSpPr>
        <p:spPr>
          <a:xfrm>
            <a:off x="488600" y="1120775"/>
            <a:ext cx="6320100" cy="20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Алгоритм работы R-CNN можно описать примерно так: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Генерим примерно 2000 регионов-кандидатов,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Приводим все регионы к одному размеру (227х227),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Прогоняем каждый регион через AlexNet (</a:t>
            </a:r>
            <a:r>
              <a:rPr lang="en" sz="1400"/>
              <a:t>предобученный на ImageNet),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К полученному вектору фичей размером 4096, применяем (N+1) SVM-ов, чтобы посчитать вероятности принадлежности региона к каждому из классов.</a:t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Region-based CNN (R-CNN)</a:t>
            </a:r>
            <a:endParaRPr/>
          </a:p>
        </p:txBody>
      </p:sp>
      <p:sp>
        <p:nvSpPr>
          <p:cNvPr id="216" name="Google Shape;216;p37"/>
          <p:cNvSpPr txBox="1"/>
          <p:nvPr>
            <p:ph idx="3" type="body"/>
          </p:nvPr>
        </p:nvSpPr>
        <p:spPr>
          <a:xfrm>
            <a:off x="488600" y="1120775"/>
            <a:ext cx="6320100" cy="2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Алгоритм работы R-CNN можно описать примерно так: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Генерим примерно 2000 регионов-кандидатов,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E2D2C"/>
              </a:buClr>
              <a:buSzPts val="1400"/>
              <a:buChar char="●"/>
            </a:pPr>
            <a:r>
              <a:rPr lang="en" sz="1400">
                <a:solidFill>
                  <a:srgbClr val="BE2D2C"/>
                </a:solidFill>
              </a:rPr>
              <a:t>Уточняем координаты регионов с помощью линейной </a:t>
            </a:r>
            <a:r>
              <a:rPr lang="en" sz="1400">
                <a:solidFill>
                  <a:srgbClr val="BE2D2C"/>
                </a:solidFill>
              </a:rPr>
              <a:t>регрессии</a:t>
            </a:r>
            <a:r>
              <a:rPr lang="en" sz="1400">
                <a:solidFill>
                  <a:srgbClr val="BE2D2C"/>
                </a:solidFill>
              </a:rPr>
              <a:t>.</a:t>
            </a:r>
            <a:endParaRPr sz="1400">
              <a:solidFill>
                <a:srgbClr val="BE2D2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Приводим все регионы к одному размеру (227х227),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Прогоняем каждый регион через AlexNet (предобученный на ImageNet),</a:t>
            </a:r>
            <a:endParaRPr sz="1400"/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E2D2C"/>
              </a:buClr>
              <a:buSzPts val="1400"/>
              <a:buChar char="●"/>
            </a:pPr>
            <a:r>
              <a:rPr lang="en" sz="1400">
                <a:solidFill>
                  <a:srgbClr val="BE2D2C"/>
                </a:solidFill>
              </a:rPr>
              <a:t>Дообучаем </a:t>
            </a:r>
            <a:r>
              <a:rPr lang="en" sz="1400">
                <a:solidFill>
                  <a:srgbClr val="BE2D2C"/>
                </a:solidFill>
              </a:rPr>
              <a:t>AlexNet для детекции на Pascal VOC.</a:t>
            </a:r>
            <a:endParaRPr sz="1400">
              <a:solidFill>
                <a:srgbClr val="BE2D2C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К полученному вектору фичей размером 4096, применяем (N+1) SVM-ов, чтобы посчитать вероятности принадлежности региона к каждому из классов.</a:t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Region-based CNN (R-CNN)</a:t>
            </a:r>
            <a:endParaRPr/>
          </a:p>
        </p:txBody>
      </p:sp>
      <p:sp>
        <p:nvSpPr>
          <p:cNvPr id="222" name="Google Shape;222;p38"/>
          <p:cNvSpPr txBox="1"/>
          <p:nvPr>
            <p:ph idx="3" type="body"/>
          </p:nvPr>
        </p:nvSpPr>
        <p:spPr>
          <a:xfrm>
            <a:off x="488600" y="1120775"/>
            <a:ext cx="63201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Плюсы: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Одно из первых успешных применений CNN в задаче детекции,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Достаточно высокая точность при обработке каждого региона,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mAP 58.5</a:t>
            </a:r>
            <a:r>
              <a:rPr lang="en"/>
              <a:t> на PASCAL VOC 2007.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Минусы: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Очень много вычислений, ведь каждый регион обрабатывается отдельно,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Длительное время инференса.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9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 R-CNN</a:t>
            </a:r>
            <a:endParaRPr/>
          </a:p>
        </p:txBody>
      </p:sp>
      <p:sp>
        <p:nvSpPr>
          <p:cNvPr id="228" name="Google Shape;228;p39"/>
          <p:cNvSpPr txBox="1"/>
          <p:nvPr>
            <p:ph idx="3" type="body"/>
          </p:nvPr>
        </p:nvSpPr>
        <p:spPr>
          <a:xfrm>
            <a:off x="488600" y="1120775"/>
            <a:ext cx="6320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Какой самый главный недостаток R-CNN?</a:t>
            </a:r>
            <a:endParaRPr sz="1000" strike="sngStrike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0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 R-CNN</a:t>
            </a:r>
            <a:endParaRPr/>
          </a:p>
        </p:txBody>
      </p:sp>
      <p:sp>
        <p:nvSpPr>
          <p:cNvPr id="234" name="Google Shape;234;p40"/>
          <p:cNvSpPr txBox="1"/>
          <p:nvPr>
            <p:ph idx="3" type="body"/>
          </p:nvPr>
        </p:nvSpPr>
        <p:spPr>
          <a:xfrm>
            <a:off x="488600" y="1120775"/>
            <a:ext cx="63201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Какой самый главный недостаток R-CNN?</a:t>
            </a:r>
            <a:r>
              <a:rPr lang="en" sz="800" strike="sngStrike"/>
              <a:t>200 SVMов на выходе..</a:t>
            </a:r>
            <a:endParaRPr sz="800" strike="sngStrike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Использование нейросети отдельно для каждого региона.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решить эту проблему?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 R-CNN</a:t>
            </a:r>
            <a:endParaRPr/>
          </a:p>
        </p:txBody>
      </p:sp>
      <p:sp>
        <p:nvSpPr>
          <p:cNvPr id="240" name="Google Shape;240;p41"/>
          <p:cNvSpPr txBox="1"/>
          <p:nvPr>
            <p:ph idx="3" type="body"/>
          </p:nvPr>
        </p:nvSpPr>
        <p:spPr>
          <a:xfrm>
            <a:off x="488600" y="1120775"/>
            <a:ext cx="6764100" cy="29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Какой самый главный недостаток R-CNN?</a:t>
            </a:r>
            <a:endParaRPr sz="800" strike="sngStrike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Использование нейросети отдельно для каждого региона.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решить эту проблему?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Давайте попробуем уменьшить количество вызовов нейросети: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 startAt="0"/>
            </a:pPr>
            <a:r>
              <a:rPr lang="en"/>
              <a:t>Selective search чтобы вычислить регионы-кандидаты,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 startAt="0"/>
            </a:pPr>
            <a:r>
              <a:rPr lang="en"/>
              <a:t>Считаем feature map по всей картинке,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 startAt="0"/>
            </a:pPr>
            <a:r>
              <a:rPr lang="en"/>
              <a:t>Вырезаем из </a:t>
            </a:r>
            <a:r>
              <a:rPr lang="en"/>
              <a:t>feature map место, соответствующее позиции </a:t>
            </a:r>
            <a:r>
              <a:rPr lang="en"/>
              <a:t>региону-кандидату на исходном изображении,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 startAt="0"/>
            </a:pPr>
            <a:r>
              <a:rPr lang="en"/>
              <a:t>Пытаемся предсказать объект внутри feature map’а.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 R-CNN. Схема.</a:t>
            </a:r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571" y="1555918"/>
            <a:ext cx="7147274" cy="2805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>
            <p:ph idx="3" type="body"/>
          </p:nvPr>
        </p:nvSpPr>
        <p:spPr>
          <a:xfrm>
            <a:off x="3275400" y="4355350"/>
            <a:ext cx="2593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Fast R-CNN</a:t>
            </a:r>
            <a:endParaRPr sz="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4"/>
              </a:rPr>
              <a:t>https://doi.org/10.48550/arXiv.1504.08083</a:t>
            </a:r>
            <a:r>
              <a:rPr lang="en" sz="600"/>
              <a:t> </a:t>
            </a:r>
            <a:endParaRPr sz="600"/>
          </a:p>
        </p:txBody>
      </p:sp>
      <p:sp>
        <p:nvSpPr>
          <p:cNvPr id="248" name="Google Shape;248;p42"/>
          <p:cNvSpPr txBox="1"/>
          <p:nvPr>
            <p:ph idx="3" type="body"/>
          </p:nvPr>
        </p:nvSpPr>
        <p:spPr>
          <a:xfrm>
            <a:off x="474975" y="4531900"/>
            <a:ext cx="2670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* </a:t>
            </a:r>
            <a:r>
              <a:rPr lang="en" sz="1100"/>
              <a:t>Вышла 30го апреля 2015 года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План</a:t>
            </a:r>
            <a:endParaRPr/>
          </a:p>
        </p:txBody>
      </p:sp>
      <p:sp>
        <p:nvSpPr>
          <p:cNvPr id="132" name="Google Shape;132;p25"/>
          <p:cNvSpPr txBox="1"/>
          <p:nvPr>
            <p:ph idx="3" type="body"/>
          </p:nvPr>
        </p:nvSpPr>
        <p:spPr>
          <a:xfrm>
            <a:off x="352425" y="977800"/>
            <a:ext cx="52302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etBrains Mono"/>
              <a:buAutoNum type="arabicPeriod"/>
            </a:pPr>
            <a:r>
              <a:rPr lang="en"/>
              <a:t>Модели, с которых началась детекция:</a:t>
            </a:r>
            <a:endParaRPr/>
          </a:p>
          <a:p>
            <a:pPr indent="-3238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etBrains Mono"/>
              <a:buAutoNum type="arabicPeriod"/>
            </a:pPr>
            <a:r>
              <a:rPr lang="en" sz="1500"/>
              <a:t>R-CNN,</a:t>
            </a:r>
            <a:endParaRPr sz="1500"/>
          </a:p>
          <a:p>
            <a:pPr indent="-3238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etBrains Mono"/>
              <a:buAutoNum type="arabicPeriod"/>
            </a:pPr>
            <a:r>
              <a:rPr lang="en" sz="1500"/>
              <a:t>Fast R-CNN,</a:t>
            </a:r>
            <a:endParaRPr sz="1500"/>
          </a:p>
          <a:p>
            <a:pPr indent="-3238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etBrains Mono"/>
              <a:buAutoNum type="arabicPeriod"/>
            </a:pPr>
            <a:r>
              <a:rPr lang="en" sz="1500"/>
              <a:t>Faster R-CNN</a:t>
            </a:r>
            <a:endParaRPr sz="1500"/>
          </a:p>
          <a:p>
            <a:pPr indent="-3238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etBrains Mono"/>
              <a:buAutoNum type="arabicPeriod"/>
            </a:pPr>
            <a:r>
              <a:rPr lang="en" sz="1500"/>
              <a:t>Mask R-CNN,</a:t>
            </a:r>
            <a:endParaRPr sz="1500"/>
          </a:p>
          <a:p>
            <a:pPr indent="-3238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etBrains Mono"/>
              <a:buAutoNum type="arabicPeriod"/>
            </a:pPr>
            <a:r>
              <a:rPr lang="en" sz="1500"/>
              <a:t>Cascade R-CNN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etBrains Mono"/>
              <a:buAutoNum type="arabicPeriod"/>
            </a:pPr>
            <a:r>
              <a:rPr lang="en"/>
              <a:t>YOLO</a:t>
            </a:r>
            <a:endParaRPr sz="1500"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etBrains Mono"/>
              <a:buAutoNum type="arabicPeriod"/>
            </a:pPr>
            <a:r>
              <a:rPr lang="en"/>
              <a:t>Single shot detector (SSD)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etBrains Mono"/>
              <a:buAutoNum type="arabicPeriod"/>
            </a:pPr>
            <a:r>
              <a:rPr lang="en"/>
              <a:t>Feature Pyramid Network (FPN)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etBrains Mono"/>
              <a:buAutoNum type="arabicPeriod"/>
            </a:pPr>
            <a:r>
              <a:rPr lang="en"/>
              <a:t>RetinaNet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etBrains Mono"/>
              <a:buAutoNum type="arabicPeriod"/>
            </a:pPr>
            <a:r>
              <a:rPr lang="en"/>
              <a:t>Fully convolutional One-Stage (FCOS)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etBrains Mono"/>
              <a:buAutoNum type="arabicPeriod"/>
            </a:pPr>
            <a:r>
              <a:rPr lang="en"/>
              <a:t>Path Aggregation Network (PAN)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etBrains Mono"/>
              <a:buAutoNum type="arabicPeriod"/>
            </a:pPr>
            <a:r>
              <a:rPr lang="en"/>
              <a:t>EfficientDet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 R-CNN. Схема.</a:t>
            </a:r>
            <a:endParaRPr/>
          </a:p>
        </p:txBody>
      </p: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 b="0" l="5801" r="5624" t="0"/>
          <a:stretch/>
        </p:blipFill>
        <p:spPr>
          <a:xfrm>
            <a:off x="993325" y="1024100"/>
            <a:ext cx="7159753" cy="3881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 txBox="1"/>
          <p:nvPr>
            <p:ph idx="3" type="body"/>
          </p:nvPr>
        </p:nvSpPr>
        <p:spPr>
          <a:xfrm>
            <a:off x="1318625" y="1024100"/>
            <a:ext cx="53829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Считаем feature map для изображения (VVG16, AlexNet)</a:t>
            </a:r>
            <a:endParaRPr sz="1300" strike="sngStrike"/>
          </a:p>
        </p:txBody>
      </p:sp>
      <p:sp>
        <p:nvSpPr>
          <p:cNvPr id="256" name="Google Shape;256;p43"/>
          <p:cNvSpPr txBox="1"/>
          <p:nvPr>
            <p:ph idx="3" type="body"/>
          </p:nvPr>
        </p:nvSpPr>
        <p:spPr>
          <a:xfrm>
            <a:off x="406875" y="4483025"/>
            <a:ext cx="63492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Проецируем регион-кандидат/region proposal (красный квадрат) на feature map</a:t>
            </a:r>
            <a:endParaRPr sz="1300" strike="sngStrike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 R-CNN. RoI Pooling.</a:t>
            </a:r>
            <a:endParaRPr/>
          </a:p>
        </p:txBody>
      </p:sp>
      <p:sp>
        <p:nvSpPr>
          <p:cNvPr id="262" name="Google Shape;262;p44"/>
          <p:cNvSpPr txBox="1"/>
          <p:nvPr>
            <p:ph idx="3" type="body"/>
          </p:nvPr>
        </p:nvSpPr>
        <p:spPr>
          <a:xfrm>
            <a:off x="488600" y="1120775"/>
            <a:ext cx="67641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предсказания используется RoI Pooling и несколько полносвязных слоев.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RoI Pooling предназначен для приведения полученных region proposal-ов к одному размеру:</a:t>
            </a:r>
            <a:endParaRPr/>
          </a:p>
        </p:txBody>
      </p:sp>
      <p:sp>
        <p:nvSpPr>
          <p:cNvPr id="263" name="Google Shape;263;p44"/>
          <p:cNvSpPr txBox="1"/>
          <p:nvPr>
            <p:ph idx="3" type="body"/>
          </p:nvPr>
        </p:nvSpPr>
        <p:spPr>
          <a:xfrm>
            <a:off x="1580098" y="4528950"/>
            <a:ext cx="16473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Region Proposal</a:t>
            </a:r>
            <a:endParaRPr sz="1300"/>
          </a:p>
        </p:txBody>
      </p:sp>
      <p:pic>
        <p:nvPicPr>
          <p:cNvPr id="264" name="Google Shape;2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588" y="2517125"/>
            <a:ext cx="5421763" cy="2097617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4"/>
          <p:cNvSpPr txBox="1"/>
          <p:nvPr>
            <p:ph idx="3" type="body"/>
          </p:nvPr>
        </p:nvSpPr>
        <p:spPr>
          <a:xfrm>
            <a:off x="3666150" y="4528950"/>
            <a:ext cx="12429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Накладываем сетку 7х7</a:t>
            </a:r>
            <a:endParaRPr sz="1300"/>
          </a:p>
        </p:txBody>
      </p:sp>
      <p:sp>
        <p:nvSpPr>
          <p:cNvPr id="266" name="Google Shape;266;p44"/>
          <p:cNvSpPr txBox="1"/>
          <p:nvPr>
            <p:ph idx="3" type="body"/>
          </p:nvPr>
        </p:nvSpPr>
        <p:spPr>
          <a:xfrm>
            <a:off x="5689698" y="4413900"/>
            <a:ext cx="15630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Max pooling внутри каждой ячейки</a:t>
            </a:r>
            <a:endParaRPr sz="1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 R-CNN. Схема.</a:t>
            </a:r>
            <a:endParaRPr/>
          </a:p>
        </p:txBody>
      </p:sp>
      <p:pic>
        <p:nvPicPr>
          <p:cNvPr id="272" name="Google Shape;2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450" y="892250"/>
            <a:ext cx="8215680" cy="39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5"/>
          <p:cNvSpPr txBox="1"/>
          <p:nvPr>
            <p:ph idx="3" type="body"/>
          </p:nvPr>
        </p:nvSpPr>
        <p:spPr>
          <a:xfrm>
            <a:off x="2372925" y="4428575"/>
            <a:ext cx="63492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Каждый region proposal независимо прогоняем через несколько полносвязных слоев, получая в итоге 2 вектора: вероятности классов и смещения итогового ббокса.</a:t>
            </a:r>
            <a:endParaRPr sz="1300" strike="sngStrike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 R-CNN. Выход сети.</a:t>
            </a:r>
            <a:endParaRPr/>
          </a:p>
        </p:txBody>
      </p:sp>
      <p:pic>
        <p:nvPicPr>
          <p:cNvPr id="279" name="Google Shape;279;p46"/>
          <p:cNvPicPr preferRelativeResize="0"/>
          <p:nvPr/>
        </p:nvPicPr>
        <p:blipFill rotWithShape="1">
          <a:blip r:embed="rId3">
            <a:alphaModFix/>
          </a:blip>
          <a:srcRect b="0" l="56570" r="0" t="0"/>
          <a:stretch/>
        </p:blipFill>
        <p:spPr>
          <a:xfrm>
            <a:off x="352428" y="892250"/>
            <a:ext cx="3567973" cy="39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6"/>
          <p:cNvSpPr txBox="1"/>
          <p:nvPr>
            <p:ph idx="3" type="body"/>
          </p:nvPr>
        </p:nvSpPr>
        <p:spPr>
          <a:xfrm>
            <a:off x="3710700" y="1003850"/>
            <a:ext cx="34521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Вектор размером (N + 1).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Показывает вероятности принадлежности к каждому из классов + задний фон.</a:t>
            </a:r>
            <a:endParaRPr sz="1300" strike="sngStrike"/>
          </a:p>
        </p:txBody>
      </p:sp>
      <p:sp>
        <p:nvSpPr>
          <p:cNvPr id="281" name="Google Shape;281;p46"/>
          <p:cNvSpPr txBox="1"/>
          <p:nvPr>
            <p:ph idx="3" type="body"/>
          </p:nvPr>
        </p:nvSpPr>
        <p:spPr>
          <a:xfrm>
            <a:off x="3820875" y="2236763"/>
            <a:ext cx="38034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4 числа, характеризующие смещение: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</a:t>
            </a:r>
            <a:r>
              <a:rPr baseline="-25000" lang="en" sz="1300"/>
              <a:t>x</a:t>
            </a:r>
            <a:r>
              <a:rPr lang="en" sz="1300"/>
              <a:t> - центра по x,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</a:t>
            </a:r>
            <a:r>
              <a:rPr baseline="-25000" lang="en" sz="1300"/>
              <a:t>y</a:t>
            </a:r>
            <a:r>
              <a:rPr lang="en" sz="1300"/>
              <a:t> - центра по y,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</a:t>
            </a:r>
            <a:r>
              <a:rPr baseline="-25000" lang="en" sz="1300"/>
              <a:t>w</a:t>
            </a:r>
            <a:r>
              <a:rPr lang="en" sz="1300"/>
              <a:t> - </a:t>
            </a:r>
            <a:r>
              <a:rPr lang="en" sz="1300"/>
              <a:t>ббокса </a:t>
            </a:r>
            <a:r>
              <a:rPr lang="en" sz="1300"/>
              <a:t>по ширине,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</a:t>
            </a:r>
            <a:r>
              <a:rPr baseline="-25000" lang="en" sz="1300"/>
              <a:t>h</a:t>
            </a:r>
            <a:r>
              <a:rPr lang="en" sz="1300"/>
              <a:t> - ббокса по длине.</a:t>
            </a:r>
            <a:endParaRPr sz="13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 R-CNN. Выход сети.</a:t>
            </a:r>
            <a:endParaRPr/>
          </a:p>
        </p:txBody>
      </p:sp>
      <p:pic>
        <p:nvPicPr>
          <p:cNvPr id="287" name="Google Shape;287;p47"/>
          <p:cNvPicPr preferRelativeResize="0"/>
          <p:nvPr/>
        </p:nvPicPr>
        <p:blipFill rotWithShape="1">
          <a:blip r:embed="rId3">
            <a:alphaModFix/>
          </a:blip>
          <a:srcRect b="0" l="56570" r="0" t="0"/>
          <a:stretch/>
        </p:blipFill>
        <p:spPr>
          <a:xfrm>
            <a:off x="352428" y="892250"/>
            <a:ext cx="3567973" cy="39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7"/>
          <p:cNvSpPr txBox="1"/>
          <p:nvPr>
            <p:ph idx="3" type="body"/>
          </p:nvPr>
        </p:nvSpPr>
        <p:spPr>
          <a:xfrm>
            <a:off x="3820875" y="2236763"/>
            <a:ext cx="38034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4 числа, характеризующие смещение: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</a:t>
            </a:r>
            <a:r>
              <a:rPr baseline="-25000" lang="en" sz="1300"/>
              <a:t>x</a:t>
            </a:r>
            <a:r>
              <a:rPr lang="en" sz="1300"/>
              <a:t> - центра по x,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</a:t>
            </a:r>
            <a:r>
              <a:rPr baseline="-25000" lang="en" sz="1300"/>
              <a:t>y</a:t>
            </a:r>
            <a:r>
              <a:rPr lang="en" sz="1300"/>
              <a:t> - центра по y,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</a:t>
            </a:r>
            <a:r>
              <a:rPr baseline="-25000" lang="en" sz="1300"/>
              <a:t>w</a:t>
            </a:r>
            <a:r>
              <a:rPr lang="en" sz="1300"/>
              <a:t> - ббокса по ширине,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t</a:t>
            </a:r>
            <a:r>
              <a:rPr baseline="-25000" lang="en" sz="1300"/>
              <a:t>h</a:t>
            </a:r>
            <a:r>
              <a:rPr lang="en" sz="1300"/>
              <a:t> - ббокса по длине.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Итоговые размеры ббокса</a:t>
            </a:r>
            <a:r>
              <a:rPr lang="en" sz="1300"/>
              <a:t>:</a:t>
            </a:r>
            <a:endParaRPr sz="1300"/>
          </a:p>
        </p:txBody>
      </p:sp>
      <p:sp>
        <p:nvSpPr>
          <p:cNvPr id="289" name="Google Shape;289;p47"/>
          <p:cNvSpPr txBox="1"/>
          <p:nvPr>
            <p:ph idx="3" type="body"/>
          </p:nvPr>
        </p:nvSpPr>
        <p:spPr>
          <a:xfrm>
            <a:off x="3710700" y="1003850"/>
            <a:ext cx="34521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Вектор размером (N + 1).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Показывает вероятности принадлежности к каждому из классов + задний фон.</a:t>
            </a:r>
            <a:endParaRPr sz="1300" strike="sngStrike"/>
          </a:p>
        </p:txBody>
      </p:sp>
      <p:pic>
        <p:nvPicPr>
          <p:cNvPr id="290" name="Google Shape;29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875" y="3816270"/>
            <a:ext cx="1469426" cy="437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0401" y="4315375"/>
            <a:ext cx="1416952" cy="4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0750" y="4315375"/>
            <a:ext cx="1762121" cy="4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0745" y="3816265"/>
            <a:ext cx="1762125" cy="497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 R-CNN. Обучение.</a:t>
            </a:r>
            <a:endParaRPr/>
          </a:p>
        </p:txBody>
      </p:sp>
      <p:sp>
        <p:nvSpPr>
          <p:cNvPr id="299" name="Google Shape;299;p48"/>
          <p:cNvSpPr txBox="1"/>
          <p:nvPr>
            <p:ph idx="3" type="body"/>
          </p:nvPr>
        </p:nvSpPr>
        <p:spPr>
          <a:xfrm>
            <a:off x="288725" y="1865600"/>
            <a:ext cx="5764800" cy="18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 — выходы модели после softmax,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 — истинный класс внутри ббокса </a:t>
            </a:r>
            <a:r>
              <a:rPr lang="en" sz="1300"/>
              <a:t>(номер класса, где обычно 0 — фон)</a:t>
            </a:r>
            <a:r>
              <a:rPr lang="en" sz="1300"/>
              <a:t>,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 — предсказанные смещения ббокса,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 - истинные смещения ббокса,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[u≥1] — индикаторная функция, 1 везде, кроме фона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λ — коэффициент балансировки между классификационной и локализационной частью. Обычно равен 1.</a:t>
            </a:r>
            <a:endParaRPr sz="1300"/>
          </a:p>
        </p:txBody>
      </p:sp>
      <p:pic>
        <p:nvPicPr>
          <p:cNvPr id="300" name="Google Shape;3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17" y="1144175"/>
            <a:ext cx="4642833" cy="4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9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 R-CNN. Обучение.</a:t>
            </a:r>
            <a:endParaRPr/>
          </a:p>
        </p:txBody>
      </p:sp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17" y="1144175"/>
            <a:ext cx="4642833" cy="46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725" y="2089500"/>
            <a:ext cx="2838300" cy="55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9"/>
          <p:cNvSpPr txBox="1"/>
          <p:nvPr>
            <p:ph idx="3" type="body"/>
          </p:nvPr>
        </p:nvSpPr>
        <p:spPr>
          <a:xfrm>
            <a:off x="288725" y="1865600"/>
            <a:ext cx="25368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Классификационная часть:</a:t>
            </a:r>
            <a:endParaRPr sz="1300"/>
          </a:p>
        </p:txBody>
      </p:sp>
      <p:sp>
        <p:nvSpPr>
          <p:cNvPr id="309" name="Google Shape;309;p49"/>
          <p:cNvSpPr txBox="1"/>
          <p:nvPr>
            <p:ph idx="3" type="body"/>
          </p:nvPr>
        </p:nvSpPr>
        <p:spPr>
          <a:xfrm>
            <a:off x="352425" y="2998450"/>
            <a:ext cx="37395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Регрессионная часть (Huber loss):</a:t>
            </a:r>
            <a:endParaRPr sz="1300"/>
          </a:p>
        </p:txBody>
      </p:sp>
      <p:pic>
        <p:nvPicPr>
          <p:cNvPr id="310" name="Google Shape;31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9200" y="3952700"/>
            <a:ext cx="4642825" cy="977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425" y="3267858"/>
            <a:ext cx="4642825" cy="87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 R-CNN. Итоги.</a:t>
            </a:r>
            <a:endParaRPr/>
          </a:p>
        </p:txBody>
      </p:sp>
      <p:sp>
        <p:nvSpPr>
          <p:cNvPr id="317" name="Google Shape;317;p50"/>
          <p:cNvSpPr txBox="1"/>
          <p:nvPr>
            <p:ph idx="3" type="body"/>
          </p:nvPr>
        </p:nvSpPr>
        <p:spPr>
          <a:xfrm>
            <a:off x="488600" y="1120775"/>
            <a:ext cx="73686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Плюсы: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Избавились от множества костылей и практически пришли</a:t>
            </a:r>
            <a:br>
              <a:rPr lang="en"/>
            </a:br>
            <a:r>
              <a:rPr lang="en"/>
              <a:t>к end-to-end модели,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Получили значительное ускорение по сравнению с RCNN,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mAP 70</a:t>
            </a:r>
            <a:r>
              <a:rPr lang="en"/>
              <a:t> на PASCAL VOC 2007.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Минусы: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Регионы-кандидаты (region proposal) все ещё генерируются “руками” (selective search-ом).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Faster R-CNN</a:t>
            </a:r>
            <a:endParaRPr/>
          </a:p>
        </p:txBody>
      </p:sp>
      <p:sp>
        <p:nvSpPr>
          <p:cNvPr id="323" name="Google Shape;323;p51"/>
          <p:cNvSpPr txBox="1"/>
          <p:nvPr>
            <p:ph idx="3" type="body"/>
          </p:nvPr>
        </p:nvSpPr>
        <p:spPr>
          <a:xfrm>
            <a:off x="352425" y="977800"/>
            <a:ext cx="659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Чтобы сделать модель ещё быстрее, нужно перестать использовать selective search, но как?...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Faster R-CNN</a:t>
            </a:r>
            <a:endParaRPr/>
          </a:p>
        </p:txBody>
      </p:sp>
      <p:sp>
        <p:nvSpPr>
          <p:cNvPr id="329" name="Google Shape;329;p52"/>
          <p:cNvSpPr txBox="1"/>
          <p:nvPr>
            <p:ph idx="3" type="body"/>
          </p:nvPr>
        </p:nvSpPr>
        <p:spPr>
          <a:xfrm>
            <a:off x="352425" y="977800"/>
            <a:ext cx="65991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Чтобы сделать модель ещё быстрее, нужно перестать использовать selective search, но как?...</a:t>
            </a:r>
            <a:endParaRPr/>
          </a:p>
        </p:txBody>
      </p:sp>
      <p:pic>
        <p:nvPicPr>
          <p:cNvPr id="330" name="Google Shape;3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8050" y="1508800"/>
            <a:ext cx="3161075" cy="329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2"/>
          <p:cNvSpPr txBox="1"/>
          <p:nvPr/>
        </p:nvSpPr>
        <p:spPr>
          <a:xfrm>
            <a:off x="352425" y="1508800"/>
            <a:ext cx="2759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Давайте попробуем заставить модель саму генерить ббоксы используя </a:t>
            </a:r>
            <a:r>
              <a:rPr b="1"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Region Proposal Network</a:t>
            </a:r>
            <a:r>
              <a:rPr lang="en" sz="15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.</a:t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A051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*вышла через пару месяцев после Fast R-CNN (4 июня 2015)</a:t>
            </a:r>
            <a:endParaRPr sz="1100">
              <a:solidFill>
                <a:srgbClr val="0A051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32" name="Google Shape;332;p52"/>
          <p:cNvSpPr txBox="1"/>
          <p:nvPr>
            <p:ph idx="3" type="body"/>
          </p:nvPr>
        </p:nvSpPr>
        <p:spPr>
          <a:xfrm>
            <a:off x="3479650" y="4798800"/>
            <a:ext cx="2593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</a:t>
            </a:r>
            <a:r>
              <a:rPr lang="en" sz="600"/>
              <a:t>Faster R-CNN: Towards Real-Time Object</a:t>
            </a:r>
            <a:endParaRPr sz="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Detection with Region Proposal Networks</a:t>
            </a:r>
            <a:endParaRPr sz="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4"/>
              </a:rPr>
              <a:t>https://doi.org/10.48550/arXiv.1506.01497</a:t>
            </a:r>
            <a:r>
              <a:rPr lang="en" sz="600"/>
              <a:t> </a:t>
            </a:r>
            <a:endParaRPr sz="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52425" y="146450"/>
            <a:ext cx="6299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Наивный подход к детекции</a:t>
            </a:r>
            <a:endParaRPr/>
          </a:p>
        </p:txBody>
      </p:sp>
      <p:sp>
        <p:nvSpPr>
          <p:cNvPr id="138" name="Google Shape;138;p26"/>
          <p:cNvSpPr txBox="1"/>
          <p:nvPr>
            <p:ph idx="3" type="body"/>
          </p:nvPr>
        </p:nvSpPr>
        <p:spPr>
          <a:xfrm>
            <a:off x="352425" y="977800"/>
            <a:ext cx="5230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Допустим, у нас есть следующее изображение: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025" y="1688550"/>
            <a:ext cx="3119950" cy="31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Faster R-CNN. PRN.</a:t>
            </a:r>
            <a:endParaRPr/>
          </a:p>
        </p:txBody>
      </p:sp>
      <p:sp>
        <p:nvSpPr>
          <p:cNvPr id="338" name="Google Shape;338;p53"/>
          <p:cNvSpPr txBox="1"/>
          <p:nvPr>
            <p:ph idx="3" type="body"/>
          </p:nvPr>
        </p:nvSpPr>
        <p:spPr>
          <a:xfrm>
            <a:off x="352425" y="977800"/>
            <a:ext cx="6599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Генерация регионов с нуля задача очень сложная, поэтому продолжим работать со смещениями.</a:t>
            </a:r>
            <a:endParaRPr sz="13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4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Faster R-CNN. PRN.</a:t>
            </a:r>
            <a:endParaRPr/>
          </a:p>
        </p:txBody>
      </p:sp>
      <p:sp>
        <p:nvSpPr>
          <p:cNvPr id="344" name="Google Shape;344;p54"/>
          <p:cNvSpPr txBox="1"/>
          <p:nvPr>
            <p:ph idx="3" type="body"/>
          </p:nvPr>
        </p:nvSpPr>
        <p:spPr>
          <a:xfrm>
            <a:off x="352425" y="977800"/>
            <a:ext cx="65991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Генерация регионов с нуля задача очень сложная, поэтому продолжим работать со смещениями.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Идея:</a:t>
            </a:r>
            <a:r>
              <a:rPr lang="en" sz="1300"/>
              <a:t> Давайте для каждого пикселя (координаты feature map, в нашем случае) придумаем несколько базовых регионов-кандидатов. В литературе они называются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anchors/анкеры или якоря</a:t>
            </a:r>
            <a:r>
              <a:rPr lang="en" sz="1300"/>
              <a:t>.</a:t>
            </a:r>
            <a:endParaRPr sz="13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Faster R-CNN. PRN.</a:t>
            </a:r>
            <a:endParaRPr/>
          </a:p>
        </p:txBody>
      </p:sp>
      <p:sp>
        <p:nvSpPr>
          <p:cNvPr id="350" name="Google Shape;350;p55"/>
          <p:cNvSpPr txBox="1"/>
          <p:nvPr>
            <p:ph idx="3" type="body"/>
          </p:nvPr>
        </p:nvSpPr>
        <p:spPr>
          <a:xfrm>
            <a:off x="352425" y="977800"/>
            <a:ext cx="6599100" cy="28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Генерация регионов с нуля задача очень сложная, поэтому продолжим работать со смещениями.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Идея:</a:t>
            </a:r>
            <a:r>
              <a:rPr lang="en" sz="1300"/>
              <a:t> Давайте для каждого пикселя (координаты feature map, в нашем случае) придумаем несколько базовых регионов-кандидатов. В литературе они называются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anchors/анкеры или якоря</a:t>
            </a:r>
            <a:r>
              <a:rPr lang="en" sz="1300"/>
              <a:t>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Размеры якорей можно считать по-разному: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Задать базовый размер (например 256х256), и брать якоря с разными соотношениями сторон (1:1, 2:1, 1:2) + скейлить базовый размер (x0.5, x2, x4).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Посчитать на основе истинных ббоксов вашего train set и взять несколько усредненных размеров.</a:t>
            </a:r>
            <a:endParaRPr sz="1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6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Faster R-CNN. PRN.</a:t>
            </a:r>
            <a:endParaRPr/>
          </a:p>
        </p:txBody>
      </p:sp>
      <p:sp>
        <p:nvSpPr>
          <p:cNvPr id="356" name="Google Shape;356;p56"/>
          <p:cNvSpPr txBox="1"/>
          <p:nvPr>
            <p:ph idx="3" type="body"/>
          </p:nvPr>
        </p:nvSpPr>
        <p:spPr>
          <a:xfrm>
            <a:off x="352425" y="977800"/>
            <a:ext cx="65991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Генерация регионов с нуля задача очень сложная, поэтому продолжим работать со смещениями.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Идея:</a:t>
            </a:r>
            <a:r>
              <a:rPr lang="en" sz="1300"/>
              <a:t> Давайте для каждого пикселя (координаты feature map, в нашем случае) придумаем несколько базовых регионов-кандидатов. В литературе они называются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anchors/анкеры или якоря</a:t>
            </a:r>
            <a:r>
              <a:rPr lang="en" sz="1300"/>
              <a:t>.</a:t>
            </a:r>
            <a:endParaRPr sz="1300"/>
          </a:p>
        </p:txBody>
      </p:sp>
      <p:pic>
        <p:nvPicPr>
          <p:cNvPr id="357" name="Google Shape;35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1538" y="2060100"/>
            <a:ext cx="6206875" cy="288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7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Faster R-CNN. PRN.</a:t>
            </a:r>
            <a:endParaRPr/>
          </a:p>
        </p:txBody>
      </p:sp>
      <p:pic>
        <p:nvPicPr>
          <p:cNvPr id="363" name="Google Shape;36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2911" y="1611550"/>
            <a:ext cx="4934026" cy="30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Faster R-CNN. PRN.</a:t>
            </a:r>
            <a:endParaRPr/>
          </a:p>
        </p:txBody>
      </p:sp>
      <p:sp>
        <p:nvSpPr>
          <p:cNvPr id="369" name="Google Shape;369;p58"/>
          <p:cNvSpPr txBox="1"/>
          <p:nvPr>
            <p:ph idx="3" type="body"/>
          </p:nvPr>
        </p:nvSpPr>
        <p:spPr>
          <a:xfrm>
            <a:off x="180425" y="2660275"/>
            <a:ext cx="1839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 layer 3x3</a:t>
            </a:r>
            <a:endParaRPr/>
          </a:p>
        </p:txBody>
      </p:sp>
      <p:sp>
        <p:nvSpPr>
          <p:cNvPr id="370" name="Google Shape;370;p58"/>
          <p:cNvSpPr txBox="1"/>
          <p:nvPr>
            <p:ph idx="3" type="body"/>
          </p:nvPr>
        </p:nvSpPr>
        <p:spPr>
          <a:xfrm>
            <a:off x="67300" y="1124125"/>
            <a:ext cx="1839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 layer 1x1</a:t>
            </a:r>
            <a:endParaRPr/>
          </a:p>
        </p:txBody>
      </p:sp>
      <p:sp>
        <p:nvSpPr>
          <p:cNvPr id="371" name="Google Shape;371;p58"/>
          <p:cNvSpPr txBox="1"/>
          <p:nvPr>
            <p:ph idx="3" type="body"/>
          </p:nvPr>
        </p:nvSpPr>
        <p:spPr>
          <a:xfrm>
            <a:off x="5060625" y="1124125"/>
            <a:ext cx="1839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 layer 1x1</a:t>
            </a:r>
            <a:endParaRPr/>
          </a:p>
        </p:txBody>
      </p:sp>
      <p:pic>
        <p:nvPicPr>
          <p:cNvPr id="372" name="Google Shape;37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448" y="1207008"/>
            <a:ext cx="6345935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9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Faster R-CNN. PRN.</a:t>
            </a:r>
            <a:endParaRPr/>
          </a:p>
        </p:txBody>
      </p:sp>
      <p:sp>
        <p:nvSpPr>
          <p:cNvPr id="378" name="Google Shape;378;p59"/>
          <p:cNvSpPr txBox="1"/>
          <p:nvPr>
            <p:ph idx="3" type="body"/>
          </p:nvPr>
        </p:nvSpPr>
        <p:spPr>
          <a:xfrm>
            <a:off x="101350" y="1039375"/>
            <a:ext cx="26154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Objectness score для каждого якоря</a:t>
            </a:r>
            <a:endParaRPr sz="1300"/>
          </a:p>
        </p:txBody>
      </p:sp>
      <p:sp>
        <p:nvSpPr>
          <p:cNvPr id="379" name="Google Shape;379;p59"/>
          <p:cNvSpPr txBox="1"/>
          <p:nvPr>
            <p:ph idx="3" type="body"/>
          </p:nvPr>
        </p:nvSpPr>
        <p:spPr>
          <a:xfrm>
            <a:off x="5067425" y="998500"/>
            <a:ext cx="2299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Координаты смещений для каждого якоря</a:t>
            </a:r>
            <a:endParaRPr sz="1300"/>
          </a:p>
        </p:txBody>
      </p:sp>
      <p:pic>
        <p:nvPicPr>
          <p:cNvPr id="380" name="Google Shape;38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448" y="1207008"/>
            <a:ext cx="6345935" cy="388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9"/>
          <p:cNvSpPr txBox="1"/>
          <p:nvPr>
            <p:ph idx="3" type="body"/>
          </p:nvPr>
        </p:nvSpPr>
        <p:spPr>
          <a:xfrm>
            <a:off x="0" y="3329675"/>
            <a:ext cx="20085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Objectness score</a:t>
            </a:r>
            <a:r>
              <a:rPr lang="en" sz="1300"/>
              <a:t> — вероятность что в данном якоре есть объект.</a:t>
            </a:r>
            <a:endParaRPr sz="13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0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Faster R-CNN</a:t>
            </a:r>
            <a:endParaRPr/>
          </a:p>
        </p:txBody>
      </p:sp>
      <p:sp>
        <p:nvSpPr>
          <p:cNvPr id="387" name="Google Shape;387;p60"/>
          <p:cNvSpPr txBox="1"/>
          <p:nvPr>
            <p:ph idx="3" type="body"/>
          </p:nvPr>
        </p:nvSpPr>
        <p:spPr>
          <a:xfrm>
            <a:off x="101350" y="1039375"/>
            <a:ext cx="3115800" cy="4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Итоговый выход RPN – </a:t>
            </a:r>
            <a:r>
              <a:rPr b="1" lang="en" sz="1300"/>
              <a:t>proposals</a:t>
            </a:r>
            <a:r>
              <a:rPr lang="en" sz="1300"/>
              <a:t> (якоря + смещения)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А итоговое предсказание делается с помощью Fast R-CNN head.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Выход модели следующий: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Вероятности принадлежности к N + 1 классу,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4 координаты смещений для каждого якоря.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Важно: До Fast R-CNN head доходят не все пропозалы! Они фильтруются сначала по </a:t>
            </a:r>
            <a:r>
              <a:rPr lang="en" sz="1300"/>
              <a:t>confidence</a:t>
            </a:r>
            <a:r>
              <a:rPr lang="en" sz="1300"/>
              <a:t> score, а потом проходят через NMS.</a:t>
            </a:r>
            <a:endParaRPr sz="1300"/>
          </a:p>
        </p:txBody>
      </p:sp>
      <p:pic>
        <p:nvPicPr>
          <p:cNvPr id="388" name="Google Shape;38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0850" y="1068400"/>
            <a:ext cx="3719499" cy="387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1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PRN. Label assignment.</a:t>
            </a:r>
            <a:endParaRPr/>
          </a:p>
        </p:txBody>
      </p:sp>
      <p:sp>
        <p:nvSpPr>
          <p:cNvPr id="394" name="Google Shape;394;p61"/>
          <p:cNvSpPr txBox="1"/>
          <p:nvPr>
            <p:ph idx="3" type="body"/>
          </p:nvPr>
        </p:nvSpPr>
        <p:spPr>
          <a:xfrm>
            <a:off x="352425" y="977800"/>
            <a:ext cx="6728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В случае PRN, каждому якорю присваивается метка: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Положительн</a:t>
            </a:r>
            <a:r>
              <a:rPr lang="en" sz="1300"/>
              <a:t>ый</a:t>
            </a:r>
            <a:r>
              <a:rPr lang="en" sz="1300"/>
              <a:t> (Object): Если IoU с каким-либо GT выше порога (допустим 0.7),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Отрицательный (Background): Если IoU с GT ниже порога (например 0.3),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Игнорируемый: Если IoU с GT располагается между порогами (В нашем случае от 0.3 до 0.7).</a:t>
            </a:r>
            <a:endParaRPr sz="13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2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PRN. Training.</a:t>
            </a:r>
            <a:endParaRPr/>
          </a:p>
        </p:txBody>
      </p:sp>
      <p:sp>
        <p:nvSpPr>
          <p:cNvPr id="400" name="Google Shape;400;p62"/>
          <p:cNvSpPr txBox="1"/>
          <p:nvPr>
            <p:ph idx="3" type="body"/>
          </p:nvPr>
        </p:nvSpPr>
        <p:spPr>
          <a:xfrm>
            <a:off x="352425" y="977800"/>
            <a:ext cx="67284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Для обучения RPN также используется составная функция потерь: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Классификационная: Log loss, по всем якорям.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Регрессионная: SmoothL1, которая считается только для якорей с положительной меткой.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PRN может обучаться как отдельно, так и вместе со всей остальной частью архитектуры.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52425" y="146450"/>
            <a:ext cx="6299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Наивный подход к детекции</a:t>
            </a:r>
            <a:endParaRPr/>
          </a:p>
        </p:txBody>
      </p:sp>
      <p:sp>
        <p:nvSpPr>
          <p:cNvPr id="145" name="Google Shape;145;p27"/>
          <p:cNvSpPr txBox="1"/>
          <p:nvPr>
            <p:ph idx="3" type="body"/>
          </p:nvPr>
        </p:nvSpPr>
        <p:spPr>
          <a:xfrm>
            <a:off x="352425" y="977800"/>
            <a:ext cx="5230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Можем пройтись по нему заданным окном NxN и искать объект внутри окна:</a:t>
            </a:r>
            <a:endParaRPr/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025" y="1688550"/>
            <a:ext cx="3119950" cy="31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7"/>
          <p:cNvSpPr/>
          <p:nvPr/>
        </p:nvSpPr>
        <p:spPr>
          <a:xfrm>
            <a:off x="3131975" y="1804275"/>
            <a:ext cx="987300" cy="987300"/>
          </a:xfrm>
          <a:prstGeom prst="rect">
            <a:avLst/>
          </a:prstGeom>
          <a:noFill/>
          <a:ln cap="flat" cmpd="sng" w="19050">
            <a:solidFill>
              <a:srgbClr val="BE2D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3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Faster R-CNN. Итоги.</a:t>
            </a:r>
            <a:endParaRPr/>
          </a:p>
        </p:txBody>
      </p:sp>
      <p:sp>
        <p:nvSpPr>
          <p:cNvPr id="406" name="Google Shape;406;p63"/>
          <p:cNvSpPr txBox="1"/>
          <p:nvPr>
            <p:ph idx="3" type="body"/>
          </p:nvPr>
        </p:nvSpPr>
        <p:spPr>
          <a:xfrm>
            <a:off x="488600" y="1120775"/>
            <a:ext cx="7484400" cy="30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Плюсы: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Избавились от дополнительных алгоритмов и теперь у нас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есть честная end-to-end модель,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Значительно повысилась скорость инференса,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Получили самый точной детектор,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mAP 73.2</a:t>
            </a:r>
            <a:r>
              <a:rPr lang="en"/>
              <a:t> на PASCAL VOC 2007, Average</a:t>
            </a:r>
            <a:r>
              <a:rPr b="1" lang="en"/>
              <a:t> mAP 16.4</a:t>
            </a:r>
            <a:r>
              <a:rPr lang="en"/>
              <a:t> COCO test dev.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Минусы: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Архитектура все ещё остается двухэтапной: есть RPN и Fast R-CNN head, это усложняет процесс обучения и замедляет инференс,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Модель чувствительна к начальным размерам якорей.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4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Mask и Cascade R-CNN</a:t>
            </a:r>
            <a:endParaRPr/>
          </a:p>
        </p:txBody>
      </p:sp>
      <p:sp>
        <p:nvSpPr>
          <p:cNvPr id="412" name="Google Shape;412;p64"/>
          <p:cNvSpPr txBox="1"/>
          <p:nvPr>
            <p:ph idx="3" type="body"/>
          </p:nvPr>
        </p:nvSpPr>
        <p:spPr>
          <a:xfrm>
            <a:off x="488600" y="1120775"/>
            <a:ext cx="66741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 RCNN (2017)</a:t>
            </a:r>
            <a:r>
              <a:rPr lang="en"/>
              <a:t>: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Расширение Faster R-CNN на задачу instance segmentation, то есть выдает не только ббокс объекта, но и маску для него.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Cascade RCNN (2017):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Улучшенная версия Faster R-CNN за счет усложнения Fast R-CNN head,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5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Cascade R-CNN</a:t>
            </a:r>
            <a:endParaRPr/>
          </a:p>
        </p:txBody>
      </p:sp>
      <p:pic>
        <p:nvPicPr>
          <p:cNvPr id="418" name="Google Shape;41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125" y="1790550"/>
            <a:ext cx="2000250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5"/>
          <p:cNvSpPr txBox="1"/>
          <p:nvPr>
            <p:ph idx="3" type="body"/>
          </p:nvPr>
        </p:nvSpPr>
        <p:spPr>
          <a:xfrm>
            <a:off x="754650" y="4307700"/>
            <a:ext cx="2593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</a:t>
            </a:r>
            <a:r>
              <a:rPr lang="en" sz="600"/>
              <a:t>Cascade R-CNN: Delving into High Quality Object Detection</a:t>
            </a:r>
            <a:endParaRPr sz="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5"/>
              </a:rPr>
              <a:t>https://doi.org/10.48550/arXiv.1712.00726</a:t>
            </a:r>
            <a:r>
              <a:rPr lang="en" sz="600"/>
              <a:t> </a:t>
            </a:r>
            <a:r>
              <a:rPr lang="en" sz="600"/>
              <a:t> </a:t>
            </a:r>
            <a:endParaRPr sz="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6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Cascade R-CNN</a:t>
            </a:r>
            <a:endParaRPr/>
          </a:p>
        </p:txBody>
      </p:sp>
      <p:pic>
        <p:nvPicPr>
          <p:cNvPr id="425" name="Google Shape;42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125" y="1790550"/>
            <a:ext cx="2000250" cy="248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6"/>
          <p:cNvSpPr txBox="1"/>
          <p:nvPr>
            <p:ph idx="3" type="body"/>
          </p:nvPr>
        </p:nvSpPr>
        <p:spPr>
          <a:xfrm>
            <a:off x="4109338" y="4219000"/>
            <a:ext cx="3623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На каждом шаге последовательно уточняются положения якорей.</a:t>
            </a:r>
            <a:endParaRPr sz="1300"/>
          </a:p>
        </p:txBody>
      </p:sp>
      <p:pic>
        <p:nvPicPr>
          <p:cNvPr id="427" name="Google Shape;42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8775" y="1913613"/>
            <a:ext cx="332422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Cascade R-CNN</a:t>
            </a:r>
            <a:endParaRPr/>
          </a:p>
        </p:txBody>
      </p:sp>
      <p:pic>
        <p:nvPicPr>
          <p:cNvPr id="433" name="Google Shape;43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8775" y="1913613"/>
            <a:ext cx="332422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7"/>
          <p:cNvSpPr txBox="1"/>
          <p:nvPr>
            <p:ph idx="3" type="body"/>
          </p:nvPr>
        </p:nvSpPr>
        <p:spPr>
          <a:xfrm>
            <a:off x="311563" y="1916700"/>
            <a:ext cx="36231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В процессе обучения, каждая стадия обучается с разными порогами IoU для положительных якорей: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B0 – Использует порог 0.5 для положительных примеров,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B1 — 0.6,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B2 — 0.7 и тд.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Таким образом, входящие боксы на новой стадии будут ближе к GT.</a:t>
            </a:r>
            <a:endParaRPr sz="13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8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Cascade R-CNN. Итоги.</a:t>
            </a:r>
            <a:endParaRPr/>
          </a:p>
        </p:txBody>
      </p:sp>
      <p:sp>
        <p:nvSpPr>
          <p:cNvPr id="440" name="Google Shape;440;p68"/>
          <p:cNvSpPr txBox="1"/>
          <p:nvPr>
            <p:ph idx="3" type="body"/>
          </p:nvPr>
        </p:nvSpPr>
        <p:spPr>
          <a:xfrm>
            <a:off x="488600" y="1120775"/>
            <a:ext cx="65463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Введение многоступенчатой обработки и постепенного уточнения предсказания позволило значительно повысить итоговое качество,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Архитектура имела важное влияние в развитии моделей. Например, на ней основана другая популярная модель Hybrid Task Cascade (HTC),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Average </a:t>
            </a:r>
            <a:r>
              <a:rPr b="1" lang="en"/>
              <a:t>mAP 42.8</a:t>
            </a:r>
            <a:r>
              <a:rPr lang="en"/>
              <a:t> на COCO test dev.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Минусы: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Остаются все минусы Faster R-CNN.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9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You Look Only Once</a:t>
            </a:r>
            <a:endParaRPr/>
          </a:p>
        </p:txBody>
      </p:sp>
      <p:sp>
        <p:nvSpPr>
          <p:cNvPr id="446" name="Google Shape;446;p69"/>
          <p:cNvSpPr txBox="1"/>
          <p:nvPr>
            <p:ph idx="3" type="body"/>
          </p:nvPr>
        </p:nvSpPr>
        <p:spPr>
          <a:xfrm>
            <a:off x="488600" y="1120775"/>
            <a:ext cx="7064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Первая модель из YOLO семейства, которая была нацелена на решение задачи детекции в real-time.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0"/>
          <p:cNvSpPr txBox="1"/>
          <p:nvPr>
            <p:ph idx="3" type="body"/>
          </p:nvPr>
        </p:nvSpPr>
        <p:spPr>
          <a:xfrm>
            <a:off x="488600" y="1120775"/>
            <a:ext cx="70647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Первая модель из YOLO семейства, которая была нацелена на решение задачи детекции в real-time.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 момент выхода модели, SOTA — Faster R-CNN, которая работает со скоростью 17 FPS.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Цель YOLO</a:t>
            </a:r>
            <a:r>
              <a:rPr lang="en"/>
              <a:t> — необязательно SOTA качество, главное быстрее.</a:t>
            </a:r>
            <a:endParaRPr/>
          </a:p>
        </p:txBody>
      </p:sp>
      <p:sp>
        <p:nvSpPr>
          <p:cNvPr id="452" name="Google Shape;452;p70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You Look Only Once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1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YOLO. Архитектура.</a:t>
            </a:r>
            <a:endParaRPr/>
          </a:p>
        </p:txBody>
      </p:sp>
      <p:pic>
        <p:nvPicPr>
          <p:cNvPr id="458" name="Google Shape;4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7912" y="892250"/>
            <a:ext cx="7348176" cy="32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71"/>
          <p:cNvSpPr txBox="1"/>
          <p:nvPr>
            <p:ph idx="3" type="body"/>
          </p:nvPr>
        </p:nvSpPr>
        <p:spPr>
          <a:xfrm>
            <a:off x="1039650" y="4133125"/>
            <a:ext cx="70647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Модель состоит из 24 сверточных слоев и 2х полносвязных: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Backbone </a:t>
            </a:r>
            <a:r>
              <a:rPr lang="en" sz="1300"/>
              <a:t>— 20 первых слоев GoogLeNet, предобученных на Imagenet,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Head </a:t>
            </a:r>
            <a:r>
              <a:rPr lang="en" sz="1300"/>
              <a:t>— 4 сверточных слоя + 2 полносвязных.</a:t>
            </a:r>
            <a:endParaRPr sz="13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2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YOLO. Выход модели.</a:t>
            </a:r>
            <a:endParaRPr/>
          </a:p>
        </p:txBody>
      </p:sp>
      <p:sp>
        <p:nvSpPr>
          <p:cNvPr id="465" name="Google Shape;465;p72"/>
          <p:cNvSpPr txBox="1"/>
          <p:nvPr>
            <p:ph idx="3" type="body"/>
          </p:nvPr>
        </p:nvSpPr>
        <p:spPr>
          <a:xfrm>
            <a:off x="2452025" y="892250"/>
            <a:ext cx="6481500" cy="20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В YOLO не используются якори, фактически это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один из первых </a:t>
            </a:r>
            <a:r>
              <a:rPr lang="en" sz="1300"/>
              <a:t>anchor-free </a:t>
            </a:r>
            <a:r>
              <a:rPr lang="en" sz="1300"/>
              <a:t>детекторов.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Размер выходной feature map’ы вычисляется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как 10+N, где: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10 — это координаты </a:t>
            </a:r>
            <a:r>
              <a:rPr b="1" lang="en" sz="1300"/>
              <a:t>двух </a:t>
            </a:r>
            <a:r>
              <a:rPr lang="en" sz="1300"/>
              <a:t>ббоксов + 2 confidence score,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x</a:t>
            </a:r>
            <a:r>
              <a:rPr lang="en" sz="1300"/>
              <a:t>, y, w, h в нотации YOLO,</a:t>
            </a:r>
            <a:endParaRPr sz="1300"/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Confidence score — уверенность что центр объекта находится в данной ячейке.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 — вероятности для каждого из классов в датасете.</a:t>
            </a:r>
            <a:endParaRPr sz="1300"/>
          </a:p>
        </p:txBody>
      </p:sp>
      <p:pic>
        <p:nvPicPr>
          <p:cNvPr id="466" name="Google Shape;466;p72"/>
          <p:cNvPicPr preferRelativeResize="0"/>
          <p:nvPr/>
        </p:nvPicPr>
        <p:blipFill rotWithShape="1">
          <a:blip r:embed="rId4">
            <a:alphaModFix/>
          </a:blip>
          <a:srcRect b="0" l="77061" r="0" t="0"/>
          <a:stretch/>
        </p:blipFill>
        <p:spPr>
          <a:xfrm>
            <a:off x="352416" y="892250"/>
            <a:ext cx="1685551" cy="32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352425" y="146450"/>
            <a:ext cx="6299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Наивный подход к детекции</a:t>
            </a:r>
            <a:endParaRPr/>
          </a:p>
        </p:txBody>
      </p:sp>
      <p:sp>
        <p:nvSpPr>
          <p:cNvPr id="153" name="Google Shape;153;p28"/>
          <p:cNvSpPr txBox="1"/>
          <p:nvPr>
            <p:ph idx="3" type="body"/>
          </p:nvPr>
        </p:nvSpPr>
        <p:spPr>
          <a:xfrm>
            <a:off x="352425" y="977800"/>
            <a:ext cx="5230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Можем пройтись по нему заданным окном NxN и искать объект внутри окна: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025" y="1688550"/>
            <a:ext cx="3119950" cy="31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/>
          <p:nvPr/>
        </p:nvSpPr>
        <p:spPr>
          <a:xfrm>
            <a:off x="4078350" y="1804275"/>
            <a:ext cx="987300" cy="987300"/>
          </a:xfrm>
          <a:prstGeom prst="rect">
            <a:avLst/>
          </a:prstGeom>
          <a:noFill/>
          <a:ln cap="flat" cmpd="sng" w="19050">
            <a:solidFill>
              <a:srgbClr val="BE2D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3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YOLO. Loss.</a:t>
            </a:r>
            <a:endParaRPr/>
          </a:p>
        </p:txBody>
      </p:sp>
      <p:pic>
        <p:nvPicPr>
          <p:cNvPr id="472" name="Google Shape;472;p73"/>
          <p:cNvPicPr preferRelativeResize="0"/>
          <p:nvPr/>
        </p:nvPicPr>
        <p:blipFill rotWithShape="1">
          <a:blip r:embed="rId4">
            <a:alphaModFix/>
          </a:blip>
          <a:srcRect b="57145" l="0" r="0" t="0"/>
          <a:stretch/>
        </p:blipFill>
        <p:spPr>
          <a:xfrm>
            <a:off x="2387450" y="892250"/>
            <a:ext cx="5734676" cy="16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73"/>
          <p:cNvSpPr txBox="1"/>
          <p:nvPr>
            <p:ph idx="3" type="body"/>
          </p:nvPr>
        </p:nvSpPr>
        <p:spPr>
          <a:xfrm>
            <a:off x="106550" y="1628500"/>
            <a:ext cx="2280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Детекционная часть</a:t>
            </a:r>
            <a:endParaRPr/>
          </a:p>
        </p:txBody>
      </p:sp>
      <p:sp>
        <p:nvSpPr>
          <p:cNvPr id="474" name="Google Shape;474;p73"/>
          <p:cNvSpPr txBox="1"/>
          <p:nvPr>
            <p:ph idx="3" type="body"/>
          </p:nvPr>
        </p:nvSpPr>
        <p:spPr>
          <a:xfrm>
            <a:off x="352425" y="2774050"/>
            <a:ext cx="8127600" cy="1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 — Нормализационная константа, чтобы увеличить вес для ячеек в которых находится центр объекта.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</a:t>
            </a:r>
            <a:r>
              <a:rPr lang="en" sz="700"/>
              <a:t> </a:t>
            </a:r>
            <a:r>
              <a:rPr lang="en" sz="1300"/>
              <a:t>— индикаторная функция, 1 если в i-й ячейке (пикселе) есть центр объекта.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Для каждого пикселя на выходной feature map’e, где расположен центр объекта, в лоссе учитывается тот ббокс, у которого больше пересечение с GT по IoU.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* Модель предсказывает нормализованные координаты (x, y), те в интервале [0, 1) и квадратные корни ширины и высоты ббокса.</a:t>
            </a:r>
            <a:endParaRPr baseline="-25000" sz="1300"/>
          </a:p>
        </p:txBody>
      </p:sp>
      <p:pic>
        <p:nvPicPr>
          <p:cNvPr id="475" name="Google Shape;475;p73" title="[10,5,25,&quot;https://www.codecogs.com/eqnedit.php?latex=%5Clambda_%7Bcoord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423" y="2806925"/>
            <a:ext cx="459050" cy="1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73" title="[10,5,25,&quot;https://www.codecogs.com/eqnedit.php?latex=1%5E%7Bobj%7D_%7Bij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426" y="3188225"/>
            <a:ext cx="273075" cy="27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4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YOLO. Loss.</a:t>
            </a:r>
            <a:endParaRPr/>
          </a:p>
        </p:txBody>
      </p:sp>
      <p:pic>
        <p:nvPicPr>
          <p:cNvPr id="482" name="Google Shape;482;p74"/>
          <p:cNvPicPr preferRelativeResize="0"/>
          <p:nvPr/>
        </p:nvPicPr>
        <p:blipFill rotWithShape="1">
          <a:blip r:embed="rId4">
            <a:alphaModFix/>
          </a:blip>
          <a:srcRect b="57145" l="0" r="0" t="0"/>
          <a:stretch/>
        </p:blipFill>
        <p:spPr>
          <a:xfrm>
            <a:off x="2387450" y="892250"/>
            <a:ext cx="5734676" cy="16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74"/>
          <p:cNvSpPr txBox="1"/>
          <p:nvPr>
            <p:ph idx="3" type="body"/>
          </p:nvPr>
        </p:nvSpPr>
        <p:spPr>
          <a:xfrm>
            <a:off x="106550" y="1628500"/>
            <a:ext cx="2280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Детекционная часть</a:t>
            </a:r>
            <a:endParaRPr/>
          </a:p>
        </p:txBody>
      </p:sp>
      <p:sp>
        <p:nvSpPr>
          <p:cNvPr id="484" name="Google Shape;484;p74"/>
          <p:cNvSpPr txBox="1"/>
          <p:nvPr>
            <p:ph idx="3" type="body"/>
          </p:nvPr>
        </p:nvSpPr>
        <p:spPr>
          <a:xfrm>
            <a:off x="352425" y="2774050"/>
            <a:ext cx="77697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Но почему мы предсказываем именно корень от размеров ббокса?</a:t>
            </a:r>
            <a:endParaRPr sz="13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5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YOLO. Loss.</a:t>
            </a:r>
            <a:endParaRPr/>
          </a:p>
        </p:txBody>
      </p:sp>
      <p:pic>
        <p:nvPicPr>
          <p:cNvPr id="490" name="Google Shape;490;p75"/>
          <p:cNvPicPr preferRelativeResize="0"/>
          <p:nvPr/>
        </p:nvPicPr>
        <p:blipFill rotWithShape="1">
          <a:blip r:embed="rId4">
            <a:alphaModFix/>
          </a:blip>
          <a:srcRect b="57145" l="0" r="0" t="0"/>
          <a:stretch/>
        </p:blipFill>
        <p:spPr>
          <a:xfrm>
            <a:off x="2387450" y="892250"/>
            <a:ext cx="5734676" cy="16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75"/>
          <p:cNvSpPr txBox="1"/>
          <p:nvPr>
            <p:ph idx="3" type="body"/>
          </p:nvPr>
        </p:nvSpPr>
        <p:spPr>
          <a:xfrm>
            <a:off x="352425" y="2774050"/>
            <a:ext cx="7769700" cy="16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Но почему мы предсказываем именно корень от размеров ббокса?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Чтобы</a:t>
            </a:r>
            <a:r>
              <a:rPr lang="en" sz="1300"/>
              <a:t> учитывать относительные </a:t>
            </a:r>
            <a:r>
              <a:rPr lang="en" sz="1300"/>
              <a:t>ошибки, а не абсолютные.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Например, если у нас есть 2 ббокса размерами (100, 100) и (20, 20). Допустим модель ошиблась на 10 для обоих ббоксов, тогда абсолютная ошибка будет равна 10</a:t>
            </a:r>
            <a:r>
              <a:rPr baseline="30000" lang="en" sz="1300"/>
              <a:t>2</a:t>
            </a:r>
            <a:r>
              <a:rPr lang="en" sz="1300"/>
              <a:t> + 10</a:t>
            </a:r>
            <a:r>
              <a:rPr baseline="30000" lang="en" sz="1300"/>
              <a:t>2</a:t>
            </a:r>
            <a:r>
              <a:rPr lang="en" sz="1300"/>
              <a:t>, а относительная: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</p:txBody>
      </p:sp>
      <p:sp>
        <p:nvSpPr>
          <p:cNvPr id="492" name="Google Shape;492;p75"/>
          <p:cNvSpPr txBox="1"/>
          <p:nvPr>
            <p:ph idx="3" type="body"/>
          </p:nvPr>
        </p:nvSpPr>
        <p:spPr>
          <a:xfrm>
            <a:off x="106550" y="1628500"/>
            <a:ext cx="2280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Детекционная часть</a:t>
            </a:r>
            <a:endParaRPr/>
          </a:p>
        </p:txBody>
      </p:sp>
      <p:pic>
        <p:nvPicPr>
          <p:cNvPr id="493" name="Google Shape;493;p75" title="[10,5,25,&quot;https://www.codecogs.com/eqnedit.php?latex=(%5Csqrt%7B100%7D%20-%20%5Csqrt%7B90%7D)%5E2%20%2B%20(%5Csqrt%7B100%7D%20-%20%5Csqrt%7B90%7D)%5E2%20%3D%200.98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8851" y="4062525"/>
            <a:ext cx="3356849" cy="229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75" title="[10,5,25,&quot;https://www.codecogs.com/eqnedit.php?latex=(%5Csqrt%7B20%7D%20-%20%5Csqrt%7B10%7D)%5E2%20%2B%20(%5Csqrt%7B20%7D%20-%20%5Csqrt%7B10%7D)%5E2%20%3D%202.87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8851" y="4516425"/>
            <a:ext cx="3356850" cy="2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6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YOLO. Loss.</a:t>
            </a:r>
            <a:endParaRPr/>
          </a:p>
        </p:txBody>
      </p:sp>
      <p:pic>
        <p:nvPicPr>
          <p:cNvPr id="500" name="Google Shape;500;p76"/>
          <p:cNvPicPr preferRelativeResize="0"/>
          <p:nvPr/>
        </p:nvPicPr>
        <p:blipFill rotWithShape="1">
          <a:blip r:embed="rId4">
            <a:alphaModFix/>
          </a:blip>
          <a:srcRect b="20664" l="0" r="0" t="42558"/>
          <a:stretch/>
        </p:blipFill>
        <p:spPr>
          <a:xfrm>
            <a:off x="2361150" y="1052825"/>
            <a:ext cx="5734676" cy="14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76"/>
          <p:cNvSpPr txBox="1"/>
          <p:nvPr>
            <p:ph idx="3" type="body"/>
          </p:nvPr>
        </p:nvSpPr>
        <p:spPr>
          <a:xfrm>
            <a:off x="352425" y="2774050"/>
            <a:ext cx="77697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Confidence </a:t>
            </a:r>
            <a:r>
              <a:rPr lang="en" sz="1300"/>
              <a:t>score</a:t>
            </a:r>
            <a:r>
              <a:rPr lang="en" sz="1300"/>
              <a:t> учитывается по-разному для положительных и отрицательных ббоксов.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    — вес для ббоксов без объектов (обычно 0.5).</a:t>
            </a:r>
            <a:endParaRPr sz="1300"/>
          </a:p>
        </p:txBody>
      </p:sp>
      <p:sp>
        <p:nvSpPr>
          <p:cNvPr id="502" name="Google Shape;502;p76"/>
          <p:cNvSpPr txBox="1"/>
          <p:nvPr>
            <p:ph idx="3" type="body"/>
          </p:nvPr>
        </p:nvSpPr>
        <p:spPr>
          <a:xfrm>
            <a:off x="106550" y="1628500"/>
            <a:ext cx="2280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Confidence score</a:t>
            </a:r>
            <a:endParaRPr/>
          </a:p>
        </p:txBody>
      </p:sp>
      <p:pic>
        <p:nvPicPr>
          <p:cNvPr id="503" name="Google Shape;503;p76" title="[10,5,25,&quot;https://www.codecogs.com/eqnedit.php?latex=%5Clambda_%7Bnoobj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425" y="3402350"/>
            <a:ext cx="436425" cy="1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7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YOLO. Loss.</a:t>
            </a:r>
            <a:endParaRPr/>
          </a:p>
        </p:txBody>
      </p:sp>
      <p:pic>
        <p:nvPicPr>
          <p:cNvPr id="509" name="Google Shape;509;p77"/>
          <p:cNvPicPr preferRelativeResize="0"/>
          <p:nvPr/>
        </p:nvPicPr>
        <p:blipFill rotWithShape="1">
          <a:blip r:embed="rId4">
            <a:alphaModFix/>
          </a:blip>
          <a:srcRect b="0" l="46340" r="0" t="81101"/>
          <a:stretch/>
        </p:blipFill>
        <p:spPr>
          <a:xfrm>
            <a:off x="3033413" y="1405600"/>
            <a:ext cx="3077175" cy="7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7"/>
          <p:cNvSpPr txBox="1"/>
          <p:nvPr>
            <p:ph idx="3" type="body"/>
          </p:nvPr>
        </p:nvSpPr>
        <p:spPr>
          <a:xfrm>
            <a:off x="352425" y="2774050"/>
            <a:ext cx="7769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Классификационная часть лосса также считается только для пикселей, в которых расположен центр объекта.</a:t>
            </a:r>
            <a:endParaRPr sz="1300"/>
          </a:p>
        </p:txBody>
      </p:sp>
      <p:sp>
        <p:nvSpPr>
          <p:cNvPr id="511" name="Google Shape;511;p77"/>
          <p:cNvSpPr txBox="1"/>
          <p:nvPr>
            <p:ph idx="3" type="body"/>
          </p:nvPr>
        </p:nvSpPr>
        <p:spPr>
          <a:xfrm>
            <a:off x="578075" y="1628500"/>
            <a:ext cx="1809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Классификация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8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YOLO. Loss.</a:t>
            </a:r>
            <a:endParaRPr/>
          </a:p>
        </p:txBody>
      </p:sp>
      <p:pic>
        <p:nvPicPr>
          <p:cNvPr id="517" name="Google Shape;517;p78"/>
          <p:cNvPicPr preferRelativeResize="0"/>
          <p:nvPr/>
        </p:nvPicPr>
        <p:blipFill rotWithShape="1">
          <a:blip r:embed="rId4">
            <a:alphaModFix/>
          </a:blip>
          <a:srcRect b="0" l="46340" r="0" t="81101"/>
          <a:stretch/>
        </p:blipFill>
        <p:spPr>
          <a:xfrm>
            <a:off x="3033413" y="1405600"/>
            <a:ext cx="3077175" cy="7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78"/>
          <p:cNvSpPr txBox="1"/>
          <p:nvPr>
            <p:ph idx="3" type="body"/>
          </p:nvPr>
        </p:nvSpPr>
        <p:spPr>
          <a:xfrm>
            <a:off x="352425" y="2774050"/>
            <a:ext cx="77697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Классификационная часть лосса также считается только для пикселей, в которых расположен центр объекта.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Да, MSE используется для задачи классификации:)</a:t>
            </a:r>
            <a:endParaRPr sz="1300"/>
          </a:p>
        </p:txBody>
      </p:sp>
      <p:sp>
        <p:nvSpPr>
          <p:cNvPr id="519" name="Google Shape;519;p78"/>
          <p:cNvSpPr txBox="1"/>
          <p:nvPr>
            <p:ph idx="3" type="body"/>
          </p:nvPr>
        </p:nvSpPr>
        <p:spPr>
          <a:xfrm>
            <a:off x="578075" y="1628500"/>
            <a:ext cx="1809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Классификация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9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YOLO. Итоги.</a:t>
            </a:r>
            <a:endParaRPr/>
          </a:p>
        </p:txBody>
      </p:sp>
      <p:sp>
        <p:nvSpPr>
          <p:cNvPr id="525" name="Google Shape;525;p79"/>
          <p:cNvSpPr txBox="1"/>
          <p:nvPr>
            <p:ph idx="3" type="body"/>
          </p:nvPr>
        </p:nvSpPr>
        <p:spPr>
          <a:xfrm>
            <a:off x="352425" y="892250"/>
            <a:ext cx="63018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Самый быстрый детектор на 2015 год, работающий с хорошей точностью. 45 FPS при </a:t>
            </a:r>
            <a:r>
              <a:rPr b="1" lang="en" sz="1300"/>
              <a:t>mAP 63.4 </a:t>
            </a:r>
            <a:r>
              <a:rPr lang="en" sz="1300"/>
              <a:t>на PASCAL VOC2007. (Faster R-CNN имела </a:t>
            </a:r>
            <a:r>
              <a:rPr b="1" lang="en" sz="1300"/>
              <a:t>mAP </a:t>
            </a:r>
            <a:r>
              <a:rPr b="1" lang="en" sz="1300"/>
              <a:t>73.2</a:t>
            </a:r>
            <a:r>
              <a:rPr lang="en" sz="1300"/>
              <a:t>)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Плюсы: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Очень простой в реализации детектор,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Имеет супер мало параметров, поэтому работает быстро.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Минусы: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Плохо работает с маленькими объектами и группами объектов, расположенных рядом,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Качество все таки достаточно плохое.</a:t>
            </a:r>
            <a:endParaRPr sz="13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0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YOLO. Фактичек.</a:t>
            </a:r>
            <a:endParaRPr/>
          </a:p>
        </p:txBody>
      </p:sp>
      <p:sp>
        <p:nvSpPr>
          <p:cNvPr id="531" name="Google Shape;531;p80"/>
          <p:cNvSpPr txBox="1"/>
          <p:nvPr>
            <p:ph idx="3" type="body"/>
          </p:nvPr>
        </p:nvSpPr>
        <p:spPr>
          <a:xfrm>
            <a:off x="352425" y="892250"/>
            <a:ext cx="63018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О качестве: Во время live-demo, yolo распознала дверь за выступающим как туалет:)</a:t>
            </a:r>
            <a:endParaRPr sz="1300"/>
          </a:p>
        </p:txBody>
      </p:sp>
      <p:pic>
        <p:nvPicPr>
          <p:cNvPr id="532" name="Google Shape;53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38" y="1479326"/>
            <a:ext cx="7993124" cy="32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1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Single Shot Detector (SSD)</a:t>
            </a:r>
            <a:endParaRPr/>
          </a:p>
        </p:txBody>
      </p:sp>
      <p:pic>
        <p:nvPicPr>
          <p:cNvPr id="538" name="Google Shape;53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44650"/>
            <a:ext cx="8839198" cy="2766584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81"/>
          <p:cNvSpPr txBox="1"/>
          <p:nvPr>
            <p:ph idx="3" type="body"/>
          </p:nvPr>
        </p:nvSpPr>
        <p:spPr>
          <a:xfrm>
            <a:off x="474975" y="4531900"/>
            <a:ext cx="26706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* Вышла 8 декабря 2015 года</a:t>
            </a:r>
            <a:endParaRPr sz="1100"/>
          </a:p>
        </p:txBody>
      </p:sp>
      <p:sp>
        <p:nvSpPr>
          <p:cNvPr id="540" name="Google Shape;540;p81"/>
          <p:cNvSpPr txBox="1"/>
          <p:nvPr>
            <p:ph idx="3" type="body"/>
          </p:nvPr>
        </p:nvSpPr>
        <p:spPr>
          <a:xfrm>
            <a:off x="3275400" y="3811225"/>
            <a:ext cx="2593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SSD: Single Shot MultiBox Detector</a:t>
            </a:r>
            <a:endParaRPr sz="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5"/>
              </a:rPr>
              <a:t>https://doi.org/10.48550/arXiv.1512.02325</a:t>
            </a:r>
            <a:r>
              <a:rPr lang="en" sz="600"/>
              <a:t> </a:t>
            </a:r>
            <a:endParaRPr sz="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82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Single Shot Detector (SSD)</a:t>
            </a:r>
            <a:endParaRPr/>
          </a:p>
        </p:txBody>
      </p:sp>
      <p:sp>
        <p:nvSpPr>
          <p:cNvPr id="546" name="Google Shape;546;p82"/>
          <p:cNvSpPr txBox="1"/>
          <p:nvPr>
            <p:ph idx="3" type="body"/>
          </p:nvPr>
        </p:nvSpPr>
        <p:spPr>
          <a:xfrm>
            <a:off x="488600" y="1120775"/>
            <a:ext cx="6830700" cy="12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Модель SSD вышла 8го декабря 2015 года.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Главная</a:t>
            </a:r>
            <a:r>
              <a:rPr lang="en"/>
              <a:t> особенность: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Использование </a:t>
            </a:r>
            <a:r>
              <a:rPr b="1" lang="en"/>
              <a:t>multi-scale фичей для нахождения объектов разного размера.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352425" y="146450"/>
            <a:ext cx="6299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Наивный подход к детекции</a:t>
            </a:r>
            <a:endParaRPr/>
          </a:p>
        </p:txBody>
      </p:sp>
      <p:sp>
        <p:nvSpPr>
          <p:cNvPr id="161" name="Google Shape;161;p29"/>
          <p:cNvSpPr txBox="1"/>
          <p:nvPr>
            <p:ph idx="3" type="body"/>
          </p:nvPr>
        </p:nvSpPr>
        <p:spPr>
          <a:xfrm>
            <a:off x="352425" y="977800"/>
            <a:ext cx="52302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Можем пройтись по нему заданным окном NxN и искать объект внутри окна:</a:t>
            </a:r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2025" y="1688550"/>
            <a:ext cx="3119950" cy="311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/>
          <p:nvPr/>
        </p:nvSpPr>
        <p:spPr>
          <a:xfrm>
            <a:off x="5076575" y="1804275"/>
            <a:ext cx="987300" cy="987300"/>
          </a:xfrm>
          <a:prstGeom prst="rect">
            <a:avLst/>
          </a:prstGeom>
          <a:noFill/>
          <a:ln cap="flat" cmpd="sng" w="19050">
            <a:solidFill>
              <a:srgbClr val="BE2D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3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Single Shot Detector (SSD)</a:t>
            </a:r>
            <a:endParaRPr/>
          </a:p>
        </p:txBody>
      </p:sp>
      <p:pic>
        <p:nvPicPr>
          <p:cNvPr id="552" name="Google Shape;55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44650"/>
            <a:ext cx="8839198" cy="2766584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83"/>
          <p:cNvSpPr/>
          <p:nvPr/>
        </p:nvSpPr>
        <p:spPr>
          <a:xfrm rot="5400000">
            <a:off x="2175425" y="2808575"/>
            <a:ext cx="156600" cy="1688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A381D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381D0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554" name="Google Shape;554;p83"/>
          <p:cNvSpPr txBox="1"/>
          <p:nvPr>
            <p:ph idx="3" type="body"/>
          </p:nvPr>
        </p:nvSpPr>
        <p:spPr>
          <a:xfrm>
            <a:off x="1197575" y="3811225"/>
            <a:ext cx="2112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381D0"/>
                </a:solidFill>
              </a:rPr>
              <a:t>Backbone</a:t>
            </a:r>
            <a:endParaRPr>
              <a:solidFill>
                <a:srgbClr val="A381D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381D0"/>
                </a:solidFill>
              </a:rPr>
              <a:t>Feature Extractor</a:t>
            </a:r>
            <a:endParaRPr>
              <a:solidFill>
                <a:srgbClr val="A381D0"/>
              </a:solidFill>
            </a:endParaRPr>
          </a:p>
        </p:txBody>
      </p:sp>
      <p:sp>
        <p:nvSpPr>
          <p:cNvPr id="555" name="Google Shape;555;p83"/>
          <p:cNvSpPr/>
          <p:nvPr/>
        </p:nvSpPr>
        <p:spPr>
          <a:xfrm rot="5400000">
            <a:off x="5269925" y="1485550"/>
            <a:ext cx="156600" cy="430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FF9B5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9B54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556" name="Google Shape;556;p83"/>
          <p:cNvSpPr txBox="1"/>
          <p:nvPr>
            <p:ph idx="3" type="body"/>
          </p:nvPr>
        </p:nvSpPr>
        <p:spPr>
          <a:xfrm>
            <a:off x="4292075" y="3811225"/>
            <a:ext cx="2112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B54"/>
                </a:solidFill>
              </a:rPr>
              <a:t>Neck</a:t>
            </a:r>
            <a:endParaRPr>
              <a:solidFill>
                <a:srgbClr val="FF9B54"/>
              </a:solidFill>
            </a:endParaRPr>
          </a:p>
        </p:txBody>
      </p:sp>
      <p:sp>
        <p:nvSpPr>
          <p:cNvPr id="557" name="Google Shape;557;p83"/>
          <p:cNvSpPr txBox="1"/>
          <p:nvPr>
            <p:ph idx="3" type="body"/>
          </p:nvPr>
        </p:nvSpPr>
        <p:spPr>
          <a:xfrm>
            <a:off x="5111725" y="1071900"/>
            <a:ext cx="2112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DC8D3"/>
                </a:solidFill>
              </a:rPr>
              <a:t>Head</a:t>
            </a:r>
            <a:endParaRPr>
              <a:solidFill>
                <a:srgbClr val="2DC8D3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4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Single Shot Detector (SSD)</a:t>
            </a:r>
            <a:endParaRPr/>
          </a:p>
        </p:txBody>
      </p:sp>
      <p:pic>
        <p:nvPicPr>
          <p:cNvPr id="563" name="Google Shape;563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96875"/>
            <a:ext cx="8011073" cy="37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5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Single Shot Detector (SSD)</a:t>
            </a:r>
            <a:endParaRPr/>
          </a:p>
        </p:txBody>
      </p:sp>
      <p:pic>
        <p:nvPicPr>
          <p:cNvPr id="569" name="Google Shape;569;p85"/>
          <p:cNvPicPr preferRelativeResize="0"/>
          <p:nvPr/>
        </p:nvPicPr>
        <p:blipFill rotWithShape="1">
          <a:blip r:embed="rId4">
            <a:alphaModFix/>
          </a:blip>
          <a:srcRect b="0" l="60108" r="0" t="0"/>
          <a:stretch/>
        </p:blipFill>
        <p:spPr>
          <a:xfrm>
            <a:off x="352428" y="1024225"/>
            <a:ext cx="3323923" cy="39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5"/>
          <p:cNvSpPr txBox="1"/>
          <p:nvPr>
            <p:ph idx="3" type="body"/>
          </p:nvPr>
        </p:nvSpPr>
        <p:spPr>
          <a:xfrm>
            <a:off x="3995050" y="1024225"/>
            <a:ext cx="3208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Localization output: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24 = 6 якорей по 4 координаты смещений.</a:t>
            </a:r>
            <a:endParaRPr/>
          </a:p>
        </p:txBody>
      </p:sp>
      <p:sp>
        <p:nvSpPr>
          <p:cNvPr id="571" name="Google Shape;571;p85"/>
          <p:cNvSpPr txBox="1"/>
          <p:nvPr>
            <p:ph idx="3" type="body"/>
          </p:nvPr>
        </p:nvSpPr>
        <p:spPr>
          <a:xfrm>
            <a:off x="3995050" y="3028575"/>
            <a:ext cx="49038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output: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 якорей по N+1 </a:t>
            </a:r>
            <a:r>
              <a:rPr lang="en"/>
              <a:t>confidence</a:t>
            </a:r>
            <a:r>
              <a:rPr lang="en"/>
              <a:t> score (или вероятность принадлежности якоря к каждому из классов).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6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Single Shot Detector (SSD)</a:t>
            </a:r>
            <a:endParaRPr/>
          </a:p>
        </p:txBody>
      </p:sp>
      <p:pic>
        <p:nvPicPr>
          <p:cNvPr id="577" name="Google Shape;57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6713" y="1734050"/>
            <a:ext cx="4314075" cy="24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86"/>
          <p:cNvSpPr txBox="1"/>
          <p:nvPr>
            <p:ph idx="3" type="body"/>
          </p:nvPr>
        </p:nvSpPr>
        <p:spPr>
          <a:xfrm>
            <a:off x="0" y="1729050"/>
            <a:ext cx="43140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каждого из feature map’ов, участвующих в предсказании ббоксов, задавались якоря разного размера.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Изначальный размер якорей </a:t>
            </a:r>
            <a:r>
              <a:rPr lang="en"/>
              <a:t>увеличивается</a:t>
            </a:r>
            <a:r>
              <a:rPr lang="en"/>
              <a:t>, с уменьшением размера feature map.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7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Single Shot Detector (SSD)</a:t>
            </a:r>
            <a:endParaRPr/>
          </a:p>
        </p:txBody>
      </p:sp>
      <p:pic>
        <p:nvPicPr>
          <p:cNvPr id="584" name="Google Shape;58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44650"/>
            <a:ext cx="8839198" cy="2766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8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SSD. Label assignment.</a:t>
            </a:r>
            <a:endParaRPr/>
          </a:p>
        </p:txBody>
      </p:sp>
      <p:sp>
        <p:nvSpPr>
          <p:cNvPr id="590" name="Google Shape;590;p88"/>
          <p:cNvSpPr txBox="1"/>
          <p:nvPr>
            <p:ph idx="3" type="body"/>
          </p:nvPr>
        </p:nvSpPr>
        <p:spPr>
          <a:xfrm>
            <a:off x="352425" y="892250"/>
            <a:ext cx="8599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Алгоритм Label assignment’a в SSD достаточно простой: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Вычисляем IoU между каждым GT и всеми якорями.</a:t>
            </a:r>
            <a:endParaRPr sz="13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89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SSD. Label assignment.</a:t>
            </a:r>
            <a:endParaRPr/>
          </a:p>
        </p:txBody>
      </p:sp>
      <p:sp>
        <p:nvSpPr>
          <p:cNvPr id="596" name="Google Shape;596;p89"/>
          <p:cNvSpPr txBox="1"/>
          <p:nvPr>
            <p:ph idx="3" type="body"/>
          </p:nvPr>
        </p:nvSpPr>
        <p:spPr>
          <a:xfrm>
            <a:off x="352425" y="892250"/>
            <a:ext cx="8599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Алгоритм Label assignment’a в SSD достаточно простой: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Вычисляем IoU между каждым GT и всеми якорями.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Для каждого GT выбираем все якоря, с которыми IoU больше порога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(например 0.5). Если таких нет, выбираем якорь с максимальным IoU.</a:t>
            </a:r>
            <a:endParaRPr sz="13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90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SSD. Label assignment.</a:t>
            </a:r>
            <a:endParaRPr/>
          </a:p>
        </p:txBody>
      </p:sp>
      <p:sp>
        <p:nvSpPr>
          <p:cNvPr id="602" name="Google Shape;602;p90"/>
          <p:cNvSpPr txBox="1"/>
          <p:nvPr>
            <p:ph idx="3" type="body"/>
          </p:nvPr>
        </p:nvSpPr>
        <p:spPr>
          <a:xfrm>
            <a:off x="352425" y="892250"/>
            <a:ext cx="8599500" cy="17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Алгоритм Label assignment’a в SSD достаточно простой: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Вычисляем IoU между каждым GT и всеми якорями.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Для каждого GT выбираем все якоря, с которыми IoU больше порога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(например 0.5). Если таких нет, выбираем якорь с максимальным IoU.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Отмечаем выбранные якоря как “положительные”. 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На основе предсказаний для “положительных” якорей считается локализационный лосс.</a:t>
            </a:r>
            <a:endParaRPr sz="13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91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SSD. Label assignment.</a:t>
            </a:r>
            <a:endParaRPr/>
          </a:p>
        </p:txBody>
      </p:sp>
      <p:sp>
        <p:nvSpPr>
          <p:cNvPr id="608" name="Google Shape;608;p91"/>
          <p:cNvSpPr txBox="1"/>
          <p:nvPr>
            <p:ph idx="3" type="body"/>
          </p:nvPr>
        </p:nvSpPr>
        <p:spPr>
          <a:xfrm>
            <a:off x="352425" y="892250"/>
            <a:ext cx="8599500" cy="22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Алгоритм Label assignment’a в SSD достаточно простой: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Вычисляем IoU между каждым GT и всеми якорями.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Для каждого GT выбираем все якоря, с которыми IoU больше порога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(например 0.5). Если таких нет, выбираем якорь с максимальным IoU.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Отмечаем выбранные якоря как “положительные”. 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На основе предсказаний для “положительных” якорей считается локализационный лосс.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У “положительных” якорей проставляются истинные метки классов (такие же как у GT к которым они относятся), остальные якоря помечаются как “фон”.</a:t>
            </a:r>
            <a:endParaRPr sz="13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92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SSD. Label assignment.</a:t>
            </a:r>
            <a:endParaRPr/>
          </a:p>
        </p:txBody>
      </p:sp>
      <p:sp>
        <p:nvSpPr>
          <p:cNvPr id="614" name="Google Shape;614;p92"/>
          <p:cNvSpPr txBox="1"/>
          <p:nvPr>
            <p:ph idx="3" type="body"/>
          </p:nvPr>
        </p:nvSpPr>
        <p:spPr>
          <a:xfrm>
            <a:off x="352425" y="892250"/>
            <a:ext cx="8599500" cy="3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Алгоритм Label assignment’a в SSD достаточно простой: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Вычисляем IoU между каждым GT и всеми якорями.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Для каждого GT выбираем все якоря, с которыми IoU больше порога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(например 0.5). Если таких нет, выбираем якорь с максимальным IoU.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Отмечаем выбранные якоря как “положительные”. 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На основе предсказаний для “положительных” якорей считается локализационный лосс.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У “положительных” якорей проставляются истинные метки классов (такие же как у GT к которым они относятся), остальные якоря помечаются как “фон”.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Чтобы уравновесить и уменьшить </a:t>
            </a:r>
            <a:r>
              <a:rPr lang="en" sz="1300"/>
              <a:t>дисбаланса между положительными (обекты) и отрицательными (фон) якорями, применяется процедура </a:t>
            </a:r>
            <a:r>
              <a:rPr b="1" lang="en" sz="1300"/>
              <a:t>hard negative </a:t>
            </a:r>
            <a:r>
              <a:rPr b="1" lang="en" sz="1300"/>
              <a:t>mining</a:t>
            </a:r>
            <a:r>
              <a:rPr lang="en" sz="1300"/>
              <a:t>. 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В классификационном лоссе учитываются не все фоновые якори, а только самые плохие (с максимальной ошибкой классификации). Соотношение “отрицательных” (фон) и “положительных” якорей обычно 3:1.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Лосс совпадает с Faster RCNN (LogLoss + SmoothL1).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52425" y="146450"/>
            <a:ext cx="6299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Наивный подход к детекции</a:t>
            </a:r>
            <a:endParaRPr/>
          </a:p>
        </p:txBody>
      </p:sp>
      <p:sp>
        <p:nvSpPr>
          <p:cNvPr id="169" name="Google Shape;169;p30"/>
          <p:cNvSpPr txBox="1"/>
          <p:nvPr>
            <p:ph idx="3" type="body"/>
          </p:nvPr>
        </p:nvSpPr>
        <p:spPr>
          <a:xfrm>
            <a:off x="352425" y="1491100"/>
            <a:ext cx="30723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Очевидные минусы подхода: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Это долго,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Окно фиксированного размера не сможет обнаружить все объекты.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сделать лучше?</a:t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175" y="1491100"/>
            <a:ext cx="3119950" cy="311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93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SSD. Итоги.</a:t>
            </a:r>
            <a:endParaRPr/>
          </a:p>
        </p:txBody>
      </p:sp>
      <p:sp>
        <p:nvSpPr>
          <p:cNvPr id="620" name="Google Shape;620;p93"/>
          <p:cNvSpPr txBox="1"/>
          <p:nvPr>
            <p:ph idx="3" type="body"/>
          </p:nvPr>
        </p:nvSpPr>
        <p:spPr>
          <a:xfrm>
            <a:off x="352425" y="892250"/>
            <a:ext cx="6721800" cy="26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500"/>
              <a:buChar char="●"/>
            </a:pPr>
            <a:r>
              <a:rPr lang="en">
                <a:solidFill>
                  <a:srgbClr val="0A0519"/>
                </a:solidFill>
              </a:rPr>
              <a:t>Одна из первых моделей, решающих задачу детекции одной моделью (single shot),</a:t>
            </a:r>
            <a:endParaRPr>
              <a:solidFill>
                <a:srgbClr val="0A051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500"/>
              <a:buChar char="●"/>
            </a:pPr>
            <a:r>
              <a:rPr lang="en">
                <a:solidFill>
                  <a:srgbClr val="0A0519"/>
                </a:solidFill>
              </a:rPr>
              <a:t>Очень быстрый детектор (~60FPS Nvidia Titan X for 512x512),</a:t>
            </a:r>
            <a:endParaRPr>
              <a:solidFill>
                <a:srgbClr val="0A051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500"/>
              <a:buChar char="●"/>
            </a:pPr>
            <a:r>
              <a:rPr lang="en">
                <a:solidFill>
                  <a:srgbClr val="0A0519"/>
                </a:solidFill>
              </a:rPr>
              <a:t>Использует multi-scale фичи для нахождения объектов разного размера,</a:t>
            </a:r>
            <a:endParaRPr>
              <a:solidFill>
                <a:srgbClr val="0A051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500"/>
              <a:buChar char="●"/>
            </a:pPr>
            <a:r>
              <a:rPr lang="en">
                <a:solidFill>
                  <a:srgbClr val="0A0519"/>
                </a:solidFill>
              </a:rPr>
              <a:t>Также как и Faster R-CNN использует якоря,</a:t>
            </a:r>
            <a:endParaRPr>
              <a:solidFill>
                <a:srgbClr val="0A051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500"/>
              <a:buChar char="●"/>
            </a:pPr>
            <a:r>
              <a:rPr lang="en">
                <a:solidFill>
                  <a:srgbClr val="0A0519"/>
                </a:solidFill>
              </a:rPr>
              <a:t>Сделали модель в двух вариациях:</a:t>
            </a:r>
            <a:endParaRPr>
              <a:solidFill>
                <a:srgbClr val="0A0519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100"/>
              <a:buAutoNum type="alphaLcPeriod"/>
            </a:pPr>
            <a:r>
              <a:rPr lang="en">
                <a:solidFill>
                  <a:srgbClr val="0A0519"/>
                </a:solidFill>
              </a:rPr>
              <a:t>SSD 300 — модель, которую мы подробно рассмотрели,</a:t>
            </a:r>
            <a:endParaRPr>
              <a:solidFill>
                <a:srgbClr val="0A0519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100"/>
              <a:buAutoNum type="alphaLcPeriod"/>
            </a:pPr>
            <a:r>
              <a:rPr lang="en">
                <a:solidFill>
                  <a:srgbClr val="0A0519"/>
                </a:solidFill>
              </a:rPr>
              <a:t>SSD 500 — вариация обученная на картинках 512х512.</a:t>
            </a:r>
            <a:endParaRPr>
              <a:solidFill>
                <a:srgbClr val="0A0519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94"/>
          <p:cNvSpPr txBox="1"/>
          <p:nvPr>
            <p:ph idx="3" type="body"/>
          </p:nvPr>
        </p:nvSpPr>
        <p:spPr>
          <a:xfrm>
            <a:off x="352425" y="3549050"/>
            <a:ext cx="6721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Метрики: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PASCAL VOC2007: SSD512 </a:t>
            </a:r>
            <a:r>
              <a:rPr b="1" lang="en"/>
              <a:t>81.6 mAP</a:t>
            </a:r>
            <a:r>
              <a:rPr lang="en"/>
              <a:t>, SSD300 </a:t>
            </a:r>
            <a:r>
              <a:rPr b="1" lang="en"/>
              <a:t>79.6 mAP,</a:t>
            </a:r>
            <a:endParaRPr b="1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PASCAL VOC2012: SSD512 </a:t>
            </a:r>
            <a:r>
              <a:rPr b="1" lang="en"/>
              <a:t>80 mAP</a:t>
            </a:r>
            <a:r>
              <a:rPr lang="en"/>
              <a:t>, SSD300 </a:t>
            </a:r>
            <a:r>
              <a:rPr b="1" lang="en"/>
              <a:t>77.5 mAP,</a:t>
            </a:r>
            <a:endParaRPr b="1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COCO test-dev2015: SSD512 </a:t>
            </a:r>
            <a:r>
              <a:rPr b="1" lang="en"/>
              <a:t>26.8 mAP</a:t>
            </a:r>
            <a:r>
              <a:rPr lang="en"/>
              <a:t>, SSD300 </a:t>
            </a:r>
            <a:r>
              <a:rPr b="1" lang="en"/>
              <a:t>23.2 mAP</a:t>
            </a:r>
            <a:endParaRPr/>
          </a:p>
        </p:txBody>
      </p:sp>
      <p:sp>
        <p:nvSpPr>
          <p:cNvPr id="626" name="Google Shape;626;p94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SSD. Итоги.</a:t>
            </a:r>
            <a:endParaRPr/>
          </a:p>
        </p:txBody>
      </p:sp>
      <p:sp>
        <p:nvSpPr>
          <p:cNvPr id="627" name="Google Shape;627;p94"/>
          <p:cNvSpPr txBox="1"/>
          <p:nvPr>
            <p:ph idx="3" type="body"/>
          </p:nvPr>
        </p:nvSpPr>
        <p:spPr>
          <a:xfrm>
            <a:off x="352425" y="892250"/>
            <a:ext cx="6721800" cy="26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500"/>
              <a:buChar char="●"/>
            </a:pPr>
            <a:r>
              <a:rPr lang="en">
                <a:solidFill>
                  <a:srgbClr val="0A0519"/>
                </a:solidFill>
              </a:rPr>
              <a:t>Одна из первых моделей, решающих задачу детекции одной моделью (single shot),</a:t>
            </a:r>
            <a:endParaRPr>
              <a:solidFill>
                <a:srgbClr val="0A051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500"/>
              <a:buChar char="●"/>
            </a:pPr>
            <a:r>
              <a:rPr lang="en">
                <a:solidFill>
                  <a:srgbClr val="0A0519"/>
                </a:solidFill>
              </a:rPr>
              <a:t>Очень быстрый детектор (~60FPS Nvidia Titan X for 512x512),</a:t>
            </a:r>
            <a:endParaRPr>
              <a:solidFill>
                <a:srgbClr val="0A051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Использует multi-scale фичи для нахождения объектов разного размера,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500"/>
              <a:buChar char="●"/>
            </a:pPr>
            <a:r>
              <a:rPr lang="en">
                <a:solidFill>
                  <a:srgbClr val="0A0519"/>
                </a:solidFill>
              </a:rPr>
              <a:t>Также как и Faster R-CNN использует якоря,</a:t>
            </a:r>
            <a:endParaRPr>
              <a:solidFill>
                <a:srgbClr val="0A0519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500"/>
              <a:buChar char="●"/>
            </a:pPr>
            <a:r>
              <a:rPr lang="en">
                <a:solidFill>
                  <a:srgbClr val="0A0519"/>
                </a:solidFill>
              </a:rPr>
              <a:t>Сделали модель в двух вариациях:</a:t>
            </a:r>
            <a:endParaRPr>
              <a:solidFill>
                <a:srgbClr val="0A0519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100"/>
              <a:buAutoNum type="alphaLcPeriod"/>
            </a:pPr>
            <a:r>
              <a:rPr lang="en">
                <a:solidFill>
                  <a:srgbClr val="0A0519"/>
                </a:solidFill>
              </a:rPr>
              <a:t>SSD 300 — модель, которую мы подробно рассмотрели,</a:t>
            </a:r>
            <a:endParaRPr>
              <a:solidFill>
                <a:srgbClr val="0A0519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100"/>
              <a:buAutoNum type="alphaLcPeriod"/>
            </a:pPr>
            <a:r>
              <a:rPr lang="en">
                <a:solidFill>
                  <a:srgbClr val="0A0519"/>
                </a:solidFill>
              </a:rPr>
              <a:t>SSD 500 — вариация обученная на картинках 512х512.</a:t>
            </a:r>
            <a:endParaRPr>
              <a:solidFill>
                <a:srgbClr val="0A0519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5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Feature Pyramid Network</a:t>
            </a:r>
            <a:endParaRPr/>
          </a:p>
        </p:txBody>
      </p:sp>
      <p:sp>
        <p:nvSpPr>
          <p:cNvPr id="633" name="Google Shape;633;p95"/>
          <p:cNvSpPr txBox="1"/>
          <p:nvPr>
            <p:ph idx="3" type="body"/>
          </p:nvPr>
        </p:nvSpPr>
        <p:spPr>
          <a:xfrm>
            <a:off x="352425" y="892250"/>
            <a:ext cx="6830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Модель FPN вышла 9го декабря 2016 года.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Главная особенность: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Объединение признаков (feature maps) разных c слоев модели</a:t>
            </a:r>
            <a:endParaRPr b="1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6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Feature Pyramid Network</a:t>
            </a:r>
            <a:endParaRPr/>
          </a:p>
        </p:txBody>
      </p:sp>
      <p:pic>
        <p:nvPicPr>
          <p:cNvPr id="639" name="Google Shape;639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16" y="1499616"/>
            <a:ext cx="3529583" cy="1984248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96"/>
          <p:cNvSpPr txBox="1"/>
          <p:nvPr>
            <p:ph idx="3" type="body"/>
          </p:nvPr>
        </p:nvSpPr>
        <p:spPr>
          <a:xfrm>
            <a:off x="352500" y="1120775"/>
            <a:ext cx="352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Схематичное представление SSD</a:t>
            </a:r>
            <a:endParaRPr b="1"/>
          </a:p>
        </p:txBody>
      </p:sp>
      <p:sp>
        <p:nvSpPr>
          <p:cNvPr id="641" name="Google Shape;641;p96"/>
          <p:cNvSpPr txBox="1"/>
          <p:nvPr>
            <p:ph idx="3" type="body"/>
          </p:nvPr>
        </p:nvSpPr>
        <p:spPr>
          <a:xfrm>
            <a:off x="824813" y="3483875"/>
            <a:ext cx="2593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Feature Pyramid Networks for Object Detection</a:t>
            </a:r>
            <a:endParaRPr sz="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5"/>
              </a:rPr>
              <a:t>https://doi.org/10.48550/arXiv.1612.03144</a:t>
            </a:r>
            <a:r>
              <a:rPr lang="en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97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Feature Pyramid Network</a:t>
            </a:r>
            <a:endParaRPr/>
          </a:p>
        </p:txBody>
      </p:sp>
      <p:sp>
        <p:nvSpPr>
          <p:cNvPr id="647" name="Google Shape;647;p97"/>
          <p:cNvSpPr txBox="1"/>
          <p:nvPr>
            <p:ph idx="3" type="body"/>
          </p:nvPr>
        </p:nvSpPr>
        <p:spPr>
          <a:xfrm>
            <a:off x="352500" y="1120775"/>
            <a:ext cx="3526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Схематичное представление SSD</a:t>
            </a:r>
            <a:endParaRPr b="1"/>
          </a:p>
        </p:txBody>
      </p:sp>
      <p:pic>
        <p:nvPicPr>
          <p:cNvPr id="648" name="Google Shape;64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25" y="1496975"/>
            <a:ext cx="4681728" cy="2368842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97"/>
          <p:cNvSpPr txBox="1"/>
          <p:nvPr>
            <p:ph idx="3" type="body"/>
          </p:nvPr>
        </p:nvSpPr>
        <p:spPr>
          <a:xfrm>
            <a:off x="3981415" y="3381250"/>
            <a:ext cx="22554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Low-level features</a:t>
            </a:r>
            <a:endParaRPr/>
          </a:p>
        </p:txBody>
      </p:sp>
      <p:sp>
        <p:nvSpPr>
          <p:cNvPr id="650" name="Google Shape;650;p97"/>
          <p:cNvSpPr txBox="1"/>
          <p:nvPr>
            <p:ph idx="3" type="body"/>
          </p:nvPr>
        </p:nvSpPr>
        <p:spPr>
          <a:xfrm>
            <a:off x="4208717" y="2668975"/>
            <a:ext cx="274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Med-level features</a:t>
            </a:r>
            <a:endParaRPr/>
          </a:p>
        </p:txBody>
      </p:sp>
      <p:sp>
        <p:nvSpPr>
          <p:cNvPr id="651" name="Google Shape;651;p97"/>
          <p:cNvSpPr txBox="1"/>
          <p:nvPr>
            <p:ph idx="3" type="body"/>
          </p:nvPr>
        </p:nvSpPr>
        <p:spPr>
          <a:xfrm>
            <a:off x="4258990" y="1874950"/>
            <a:ext cx="2515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High-level features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98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Feature Pyramid Network</a:t>
            </a:r>
            <a:endParaRPr/>
          </a:p>
        </p:txBody>
      </p:sp>
      <p:pic>
        <p:nvPicPr>
          <p:cNvPr id="657" name="Google Shape;657;p98"/>
          <p:cNvPicPr preferRelativeResize="0"/>
          <p:nvPr/>
        </p:nvPicPr>
        <p:blipFill rotWithShape="1">
          <a:blip r:embed="rId4">
            <a:alphaModFix/>
          </a:blip>
          <a:srcRect b="0" l="0" r="0" t="40294"/>
          <a:stretch/>
        </p:blipFill>
        <p:spPr>
          <a:xfrm>
            <a:off x="4136000" y="2294475"/>
            <a:ext cx="4113000" cy="235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616" y="1499616"/>
            <a:ext cx="3529583" cy="198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99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Feature Pyramid Network</a:t>
            </a:r>
            <a:endParaRPr/>
          </a:p>
        </p:txBody>
      </p:sp>
      <p:pic>
        <p:nvPicPr>
          <p:cNvPr id="664" name="Google Shape;664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425" y="1089550"/>
            <a:ext cx="6083499" cy="25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99"/>
          <p:cNvSpPr txBox="1"/>
          <p:nvPr>
            <p:ph idx="3" type="body"/>
          </p:nvPr>
        </p:nvSpPr>
        <p:spPr>
          <a:xfrm>
            <a:off x="352425" y="3737950"/>
            <a:ext cx="7974600" cy="13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Продолжим идею SSD и добавим несколько слоев (heck / top-down pathway) в которых будем увеличивать размер feature map, а также добавлять фичи из исходной модели.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* Очень п</a:t>
            </a:r>
            <a:r>
              <a:rPr lang="en" sz="1300"/>
              <a:t>охоже на структуру Unet’a или любой Encoder-Decoder архитектуры.</a:t>
            </a:r>
            <a:endParaRPr sz="13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0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Feature Pyramid Network</a:t>
            </a:r>
            <a:endParaRPr/>
          </a:p>
        </p:txBody>
      </p:sp>
      <p:pic>
        <p:nvPicPr>
          <p:cNvPr id="671" name="Google Shape;671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5275" y="892250"/>
            <a:ext cx="4137049" cy="37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100"/>
          <p:cNvSpPr txBox="1"/>
          <p:nvPr>
            <p:ph idx="3" type="body"/>
          </p:nvPr>
        </p:nvSpPr>
        <p:spPr>
          <a:xfrm>
            <a:off x="352425" y="892250"/>
            <a:ext cx="3812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увеличения размеров feature map используется простая интерполяция по ближайшим соседям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(Nearest neighbor upsampling).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Так как feature maps с разных уровней складываются поэлементно, во всей сети использовалось одинаковое количество каналов=256.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01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FPN. Применение.</a:t>
            </a:r>
            <a:endParaRPr/>
          </a:p>
        </p:txBody>
      </p:sp>
      <p:sp>
        <p:nvSpPr>
          <p:cNvPr id="678" name="Google Shape;678;p101"/>
          <p:cNvSpPr txBox="1"/>
          <p:nvPr>
            <p:ph idx="3" type="body"/>
          </p:nvPr>
        </p:nvSpPr>
        <p:spPr>
          <a:xfrm>
            <a:off x="352425" y="892250"/>
            <a:ext cx="65652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Главная цель</a:t>
            </a:r>
            <a:r>
              <a:rPr lang="en"/>
              <a:t> статьи — показать </a:t>
            </a:r>
            <a:r>
              <a:rPr lang="en"/>
              <a:t>преимущество</a:t>
            </a:r>
            <a:r>
              <a:rPr lang="en"/>
              <a:t> добавления top-down pathway к архитектуре.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Поэтому авторы не придумывали новых подходов к предсказанию или применению якорей. Вместо этого они адаптировали Faster RCNN, заменив </a:t>
            </a:r>
            <a:r>
              <a:rPr lang="en"/>
              <a:t>RPN на FPN.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Единственное что изменилось — размеры якорей на каждом выходе FPN: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стандартном FPN 5 выходных feature maps разного размера, для каждого из которых был выбран базовый размер якоря: {32, 64, 128, 256, 512} пикселей + разные соотношения сторон. В итоге 15 различных якорей.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2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FPN. Итоги.</a:t>
            </a:r>
            <a:endParaRPr/>
          </a:p>
        </p:txBody>
      </p:sp>
      <p:sp>
        <p:nvSpPr>
          <p:cNvPr id="684" name="Google Shape;684;p102"/>
          <p:cNvSpPr txBox="1"/>
          <p:nvPr>
            <p:ph idx="3" type="body"/>
          </p:nvPr>
        </p:nvSpPr>
        <p:spPr>
          <a:xfrm>
            <a:off x="352425" y="2745650"/>
            <a:ext cx="67218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Метрики:</a:t>
            </a:r>
            <a:endParaRPr b="1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COCO test-dev2015: </a:t>
            </a:r>
            <a:r>
              <a:rPr b="1" lang="en"/>
              <a:t>36</a:t>
            </a:r>
            <a:r>
              <a:rPr b="1" lang="en"/>
              <a:t>.2</a:t>
            </a:r>
            <a:r>
              <a:rPr lang="en"/>
              <a:t> </a:t>
            </a:r>
            <a:r>
              <a:rPr b="1" lang="en"/>
              <a:t>mAP</a:t>
            </a:r>
            <a:endParaRPr/>
          </a:p>
        </p:txBody>
      </p:sp>
      <p:sp>
        <p:nvSpPr>
          <p:cNvPr id="685" name="Google Shape;685;p102"/>
          <p:cNvSpPr txBox="1"/>
          <p:nvPr>
            <p:ph idx="3" type="body"/>
          </p:nvPr>
        </p:nvSpPr>
        <p:spPr>
          <a:xfrm>
            <a:off x="352425" y="892250"/>
            <a:ext cx="6721800" cy="16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1500"/>
              <a:buChar char="●"/>
            </a:pPr>
            <a:r>
              <a:rPr lang="en"/>
              <a:t>Авторы показали широкий спектр возможностей для применения top-down pathway,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Ещё лучше использует multi-scale фичи для нахождения объектов разного размера,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Стал базовым подходом для построения архитектуры моделей для детекции на долгое время.</a:t>
            </a:r>
            <a:endParaRPr>
              <a:solidFill>
                <a:srgbClr val="0A051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idx="3" type="body"/>
          </p:nvPr>
        </p:nvSpPr>
        <p:spPr>
          <a:xfrm>
            <a:off x="352425" y="977800"/>
            <a:ext cx="67284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Чтобы уменьшить область поиска перспективных регионов, можно использовать </a:t>
            </a:r>
            <a:r>
              <a:rPr b="1" lang="en"/>
              <a:t>region proposal </a:t>
            </a:r>
            <a:r>
              <a:rPr lang="en"/>
              <a:t>алгоритмы.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Это семейство алгоритмов, которые ищут “кандидатов на объекты” на изображении.</a:t>
            </a:r>
            <a:endParaRPr/>
          </a:p>
        </p:txBody>
      </p:sp>
      <p:sp>
        <p:nvSpPr>
          <p:cNvPr id="176" name="Google Shape;176;p31"/>
          <p:cNvSpPr txBox="1"/>
          <p:nvPr>
            <p:ph type="title"/>
          </p:nvPr>
        </p:nvSpPr>
        <p:spPr>
          <a:xfrm>
            <a:off x="352425" y="146450"/>
            <a:ext cx="6299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Region proposals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3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FPN. Где использовался?</a:t>
            </a:r>
            <a:endParaRPr/>
          </a:p>
        </p:txBody>
      </p:sp>
      <p:sp>
        <p:nvSpPr>
          <p:cNvPr id="691" name="Google Shape;691;p103"/>
          <p:cNvSpPr txBox="1"/>
          <p:nvPr>
            <p:ph idx="3" type="body"/>
          </p:nvPr>
        </p:nvSpPr>
        <p:spPr>
          <a:xfrm>
            <a:off x="352425" y="892250"/>
            <a:ext cx="6721800" cy="3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RetinaNet (2017):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Использование </a:t>
            </a:r>
            <a:r>
              <a:rPr b="1" lang="en" sz="1300"/>
              <a:t>Focal Loss </a:t>
            </a:r>
            <a:r>
              <a:rPr lang="en" sz="1300"/>
              <a:t>для борьбы с дисбалансов классов.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DSSD (2017):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Улучшение SSD посредствам использования PAN архитектуры + небольшое усложнение головы (head).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YOLOv3 (2018):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Представитель самого большого семейство архитектур для детекции, которое насчитывает 11 моделей.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FCOS (2019):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Детекционная модель, не использующая якоря.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VariFocalNet (2021):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Использование </a:t>
            </a:r>
            <a:r>
              <a:rPr b="1" lang="en" sz="1300"/>
              <a:t>VariFocal Loss</a:t>
            </a:r>
            <a:r>
              <a:rPr lang="en" sz="1300"/>
              <a:t>, который учитывает предсказание ббокса при расчете классификационного лосса.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И многие другие, у статьи 31k цитированний.</a:t>
            </a:r>
            <a:endParaRPr sz="13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104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FPN. Где использовался?</a:t>
            </a:r>
            <a:endParaRPr/>
          </a:p>
        </p:txBody>
      </p:sp>
      <p:sp>
        <p:nvSpPr>
          <p:cNvPr id="697" name="Google Shape;697;p104"/>
          <p:cNvSpPr txBox="1"/>
          <p:nvPr>
            <p:ph idx="3" type="body"/>
          </p:nvPr>
        </p:nvSpPr>
        <p:spPr>
          <a:xfrm>
            <a:off x="352425" y="892250"/>
            <a:ext cx="6721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RetinaNet (2017):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Использование </a:t>
            </a:r>
            <a:r>
              <a:rPr b="1" lang="en" sz="1300"/>
              <a:t>Focal Loss </a:t>
            </a:r>
            <a:r>
              <a:rPr lang="en" sz="1300"/>
              <a:t>для борьбы с дисбалансов классов.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DSSD (2017):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Улучшение SSD посредствам использования PAN архитектуры + небольшое усложнение головы (head).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YOLOv3 (2018):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Представитель самого большого семейство архитектур для детекции, которое насчитывает 11 моделей.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FCOS (2019):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Детекционная модель, не использующая якоря.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VariFocalNet (2021):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Использование </a:t>
            </a:r>
            <a:r>
              <a:rPr b="1" lang="en" sz="1300"/>
              <a:t>VariFocal Loss</a:t>
            </a:r>
            <a:r>
              <a:rPr lang="en" sz="1300"/>
              <a:t>, который учитывает предсказание ббокса при расчете классификационного лосса.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Вдохновил: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PANet, NAS-FPN, BiFPN, ... — улучшения подхода FPN, которые используются в современных моделях.</a:t>
            </a:r>
            <a:endParaRPr sz="13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05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RetinaNet</a:t>
            </a:r>
            <a:endParaRPr/>
          </a:p>
        </p:txBody>
      </p:sp>
      <p:pic>
        <p:nvPicPr>
          <p:cNvPr id="703" name="Google Shape;70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80850"/>
            <a:ext cx="8839204" cy="248171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05"/>
          <p:cNvSpPr txBox="1"/>
          <p:nvPr>
            <p:ph idx="3" type="body"/>
          </p:nvPr>
        </p:nvSpPr>
        <p:spPr>
          <a:xfrm>
            <a:off x="352425" y="892250"/>
            <a:ext cx="6721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Архитектура модели достаточна проста: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Backbode: ResNet,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Neck: FPN,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Head: Classification Subnet + Regression Subnet.</a:t>
            </a:r>
            <a:endParaRPr/>
          </a:p>
        </p:txBody>
      </p:sp>
      <p:sp>
        <p:nvSpPr>
          <p:cNvPr id="705" name="Google Shape;705;p105"/>
          <p:cNvSpPr txBox="1"/>
          <p:nvPr>
            <p:ph idx="3" type="body"/>
          </p:nvPr>
        </p:nvSpPr>
        <p:spPr>
          <a:xfrm>
            <a:off x="3275388" y="4662550"/>
            <a:ext cx="25932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Focal Loss for Dense Object Detection</a:t>
            </a:r>
            <a:endParaRPr sz="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5"/>
              </a:rPr>
              <a:t>https://doi.org/10.48550/arXiv.1708.02002</a:t>
            </a:r>
            <a:r>
              <a:rPr lang="en" sz="600"/>
              <a:t> </a:t>
            </a:r>
            <a:endParaRPr sz="6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06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RetinaNet. Loss.</a:t>
            </a:r>
            <a:endParaRPr/>
          </a:p>
        </p:txBody>
      </p:sp>
      <p:sp>
        <p:nvSpPr>
          <p:cNvPr id="711" name="Google Shape;711;p106"/>
          <p:cNvSpPr txBox="1"/>
          <p:nvPr>
            <p:ph idx="3" type="body"/>
          </p:nvPr>
        </p:nvSpPr>
        <p:spPr>
          <a:xfrm>
            <a:off x="369975" y="892250"/>
            <a:ext cx="6314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Давайте посмотрим как выглядит loss для RetinaNet:</a:t>
            </a:r>
            <a:endParaRPr/>
          </a:p>
        </p:txBody>
      </p:sp>
      <p:pic>
        <p:nvPicPr>
          <p:cNvPr id="712" name="Google Shape;71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300" y="1407498"/>
            <a:ext cx="6349200" cy="625729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06"/>
          <p:cNvSpPr txBox="1"/>
          <p:nvPr>
            <p:ph idx="3" type="body"/>
          </p:nvPr>
        </p:nvSpPr>
        <p:spPr>
          <a:xfrm>
            <a:off x="438300" y="2091900"/>
            <a:ext cx="6806100" cy="16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— Предсказанные вероятности для i-го якоря,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— Истинные вероятности,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— Предсказанные смещения для i-го якоря,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— Истинные смещения,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и   — нормализационные коэффициенты (обычно это количество положительных примеров).</a:t>
            </a:r>
            <a:endParaRPr/>
          </a:p>
        </p:txBody>
      </p:sp>
      <p:pic>
        <p:nvPicPr>
          <p:cNvPr id="714" name="Google Shape;714;p106" title="[10,5,25,&quot;https://www.codecogs.com/eqnedit.php?latex=%5Chat%7Bp_i%7D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475" y="2141813"/>
            <a:ext cx="155225" cy="1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06" title="[10,5,25,&quot;https://www.codecogs.com/eqnedit.php?latex=p_i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8774" y="2438075"/>
            <a:ext cx="167025" cy="14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06" title="[10,5,25,&quot;https://www.codecogs.com/eqnedit.php?latex=%5Chat%7Bt_i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8800" y="2655778"/>
            <a:ext cx="114578" cy="21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06" title="[10,5,25,&quot;https://www.codecogs.com/eqnedit.php?latex=t_i#0&quot;]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644" y="2945827"/>
            <a:ext cx="131556" cy="18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06" title="[10,5,25,&quot;https://www.codecogs.com/eqnedit.php?latex=N_%7Bcls%7D#0&quot;]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89573" y="3206750"/>
            <a:ext cx="294200" cy="158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06" title="[10,5,25,&quot;https://www.codecogs.com/eqnedit.php?latex=N_%7Breg%7D#0&quot;]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4550" y="3206951"/>
            <a:ext cx="315775" cy="1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07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RetinaNet. Итоги.</a:t>
            </a:r>
            <a:endParaRPr/>
          </a:p>
        </p:txBody>
      </p:sp>
      <p:sp>
        <p:nvSpPr>
          <p:cNvPr id="725" name="Google Shape;725;p107"/>
          <p:cNvSpPr txBox="1"/>
          <p:nvPr>
            <p:ph idx="3" type="body"/>
          </p:nvPr>
        </p:nvSpPr>
        <p:spPr>
          <a:xfrm>
            <a:off x="352425" y="892250"/>
            <a:ext cx="8452200" cy="3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Использование Focal loss позволило авторам не выкидывать 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негативные предсказания, в отличии от SSD,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Пороги в Label assignment:</a:t>
            </a:r>
            <a:endParaRPr/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IoU(anchor, GT) ∈ [0, 0.4) - “отрицательные” якоря 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или “фон”</a:t>
            </a:r>
            <a:endParaRPr/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IoU(</a:t>
            </a:r>
            <a:r>
              <a:rPr lang="en"/>
              <a:t>anchor</a:t>
            </a:r>
            <a:r>
              <a:rPr lang="en"/>
              <a:t>, GT) ∈ [0.4, 0.5) - не участвуют в обучении,</a:t>
            </a:r>
            <a:endParaRPr/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IoU(</a:t>
            </a:r>
            <a:r>
              <a:rPr lang="en"/>
              <a:t>anchor</a:t>
            </a:r>
            <a:r>
              <a:rPr lang="en"/>
              <a:t>, GT) &gt; 0.5 - участвуют в локализационном лоссе и имеют метку класса, совпадающую с GT.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Оптимальные константы для Focal loss это (α=0.25, γ=2).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Метрики:</a:t>
            </a:r>
            <a:endParaRPr b="1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COCO test-dev </a:t>
            </a:r>
            <a:r>
              <a:rPr b="1" lang="en"/>
              <a:t>40.8 mAP</a:t>
            </a:r>
            <a:endParaRPr b="1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08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FCOS</a:t>
            </a:r>
            <a:endParaRPr/>
          </a:p>
        </p:txBody>
      </p:sp>
      <p:pic>
        <p:nvPicPr>
          <p:cNvPr id="731" name="Google Shape;731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75" y="1084850"/>
            <a:ext cx="7740374" cy="32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108"/>
          <p:cNvSpPr txBox="1"/>
          <p:nvPr>
            <p:ph idx="3" type="body"/>
          </p:nvPr>
        </p:nvSpPr>
        <p:spPr>
          <a:xfrm>
            <a:off x="3061802" y="4356500"/>
            <a:ext cx="3020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Source: </a:t>
            </a:r>
            <a:r>
              <a:rPr lang="en" sz="600"/>
              <a:t>FCOS: Fully Convolutional One-Stage Object Detection</a:t>
            </a:r>
            <a:endParaRPr sz="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hlinkClick r:id="rId5"/>
              </a:rPr>
              <a:t>https://arxiv.org/abs/1904.01355</a:t>
            </a:r>
            <a:r>
              <a:rPr lang="en" sz="600"/>
              <a:t> </a:t>
            </a:r>
            <a:endParaRPr sz="6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09"/>
          <p:cNvSpPr txBox="1"/>
          <p:nvPr>
            <p:ph type="title"/>
          </p:nvPr>
        </p:nvSpPr>
        <p:spPr>
          <a:xfrm>
            <a:off x="352425" y="146450"/>
            <a:ext cx="1741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FCOS</a:t>
            </a:r>
            <a:endParaRPr/>
          </a:p>
        </p:txBody>
      </p:sp>
      <p:pic>
        <p:nvPicPr>
          <p:cNvPr id="738" name="Google Shape;738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424" y="941275"/>
            <a:ext cx="6541148" cy="3174749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109"/>
          <p:cNvSpPr txBox="1"/>
          <p:nvPr>
            <p:ph idx="3" type="body"/>
          </p:nvPr>
        </p:nvSpPr>
        <p:spPr>
          <a:xfrm>
            <a:off x="1332750" y="4013050"/>
            <a:ext cx="64785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Каждая точка (x, y) в выходном векторе фичей имеет соответствие на входном изображении.</a:t>
            </a:r>
            <a:endParaRPr b="1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110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FCOS. Output.</a:t>
            </a:r>
            <a:endParaRPr/>
          </a:p>
        </p:txBody>
      </p:sp>
      <p:pic>
        <p:nvPicPr>
          <p:cNvPr id="745" name="Google Shape;745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675" y="1045300"/>
            <a:ext cx="5311100" cy="2997025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10"/>
          <p:cNvSpPr txBox="1"/>
          <p:nvPr>
            <p:ph idx="3" type="body"/>
          </p:nvPr>
        </p:nvSpPr>
        <p:spPr>
          <a:xfrm>
            <a:off x="673750" y="4129225"/>
            <a:ext cx="33150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Пример предсказаний из статьи</a:t>
            </a:r>
            <a:endParaRPr sz="13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1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FCOS. Output.</a:t>
            </a:r>
            <a:endParaRPr/>
          </a:p>
        </p:txBody>
      </p:sp>
      <p:pic>
        <p:nvPicPr>
          <p:cNvPr id="752" name="Google Shape;752;p111"/>
          <p:cNvPicPr preferRelativeResize="0"/>
          <p:nvPr/>
        </p:nvPicPr>
        <p:blipFill rotWithShape="1">
          <a:blip r:embed="rId4">
            <a:alphaModFix/>
          </a:blip>
          <a:srcRect b="17389" l="59787" r="3129" t="11080"/>
          <a:stretch/>
        </p:blipFill>
        <p:spPr>
          <a:xfrm>
            <a:off x="352425" y="892250"/>
            <a:ext cx="3626200" cy="29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111"/>
          <p:cNvSpPr txBox="1"/>
          <p:nvPr>
            <p:ph idx="3" type="body"/>
          </p:nvPr>
        </p:nvSpPr>
        <p:spPr>
          <a:xfrm>
            <a:off x="4143025" y="892250"/>
            <a:ext cx="3315000" cy="4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Для точки (x, y) на </a:t>
            </a:r>
            <a:r>
              <a:rPr lang="en" sz="1300"/>
              <a:t>feature map’е предсказывается: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Classification: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N+1 вероятность принадлежности к </a:t>
            </a:r>
            <a:r>
              <a:rPr lang="en" sz="1300"/>
              <a:t>каждому</a:t>
            </a:r>
            <a:r>
              <a:rPr lang="en" sz="1300"/>
              <a:t> классу в датасете + фон.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Center-ness: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Уверенность что центр объекта расположен внутри </a:t>
            </a:r>
            <a:r>
              <a:rPr lang="en" sz="1300"/>
              <a:t>этого “пикселя” </a:t>
            </a:r>
            <a:r>
              <a:rPr lang="en" sz="1300"/>
              <a:t>feature map’a.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Regression: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4 отступа от точки (x, y) до: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 - левой,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</a:t>
            </a:r>
            <a:r>
              <a:rPr lang="en" sz="1300"/>
              <a:t> - верхней,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 - правой,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 - нижней границ объекта.</a:t>
            </a:r>
            <a:endParaRPr sz="13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12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FCOS. Label assignment.</a:t>
            </a:r>
            <a:endParaRPr/>
          </a:p>
        </p:txBody>
      </p:sp>
      <p:sp>
        <p:nvSpPr>
          <p:cNvPr id="759" name="Google Shape;759;p112"/>
          <p:cNvSpPr txBox="1"/>
          <p:nvPr>
            <p:ph idx="3" type="body"/>
          </p:nvPr>
        </p:nvSpPr>
        <p:spPr>
          <a:xfrm>
            <a:off x="352425" y="892250"/>
            <a:ext cx="77328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Каждый уровень </a:t>
            </a:r>
            <a:r>
              <a:rPr lang="en" sz="1300"/>
              <a:t>FPN (P3-P7) предназначен для обнаружения объектов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разного размера: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P3 — нацелен на маленькие объекты,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...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P7 — на самые больше. </a:t>
            </a:r>
            <a:endParaRPr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idx="3" type="body"/>
          </p:nvPr>
        </p:nvSpPr>
        <p:spPr>
          <a:xfrm>
            <a:off x="352425" y="977800"/>
            <a:ext cx="67284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Чтобы уменьшить область поиска перспективных регионов, можно использовать </a:t>
            </a:r>
            <a:r>
              <a:rPr b="1" lang="en"/>
              <a:t>region proposal </a:t>
            </a:r>
            <a:r>
              <a:rPr lang="en"/>
              <a:t>алгоритмы.</a:t>
            </a:r>
            <a:br>
              <a:rPr lang="en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Это семейство алгоритмов, которые ищут “кандидатов на объекты” на изображении.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Например, </a:t>
            </a:r>
            <a:r>
              <a:rPr b="1" lang="en"/>
              <a:t>selective search</a:t>
            </a:r>
            <a:r>
              <a:rPr lang="en"/>
              <a:t> — итеративный алгоритм, который разбивает изображение на “суперпиксели” (маленькие области схожего цвета или текстуры) и затем объединяет эти области в более крупные регионы.</a:t>
            </a:r>
            <a:endParaRPr/>
          </a:p>
        </p:txBody>
      </p:sp>
      <p:sp>
        <p:nvSpPr>
          <p:cNvPr id="182" name="Google Shape;182;p32"/>
          <p:cNvSpPr txBox="1"/>
          <p:nvPr>
            <p:ph type="title"/>
          </p:nvPr>
        </p:nvSpPr>
        <p:spPr>
          <a:xfrm>
            <a:off x="352425" y="146450"/>
            <a:ext cx="6299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Region proposals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13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FCOS. Label assignment.</a:t>
            </a:r>
            <a:endParaRPr/>
          </a:p>
        </p:txBody>
      </p:sp>
      <p:sp>
        <p:nvSpPr>
          <p:cNvPr id="765" name="Google Shape;765;p113"/>
          <p:cNvSpPr txBox="1"/>
          <p:nvPr>
            <p:ph idx="3" type="body"/>
          </p:nvPr>
        </p:nvSpPr>
        <p:spPr>
          <a:xfrm>
            <a:off x="352425" y="892250"/>
            <a:ext cx="7732800" cy="4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Каждый уровень FPN (P3-P7) предназначен для </a:t>
            </a:r>
            <a:r>
              <a:rPr lang="en" sz="1300"/>
              <a:t>обнаружения объектов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разного размера: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P3 — нацелен на маленькие объекты,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...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P7 — на самые больше.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Поэтому, для каждого уровня, авторы задают диапазон размера объектов, который может предсказать каждый слой: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P3 — [0, 64),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P4 — [64, 128),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И тд.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Под размером объекта подразумевается </a:t>
            </a:r>
            <a:r>
              <a:rPr b="1" lang="en" sz="1300"/>
              <a:t>максимальная сторона объекта.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Это сделано для того, чтобы каждый уровень модели учился определять объекты определенного размера.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* В каком то смысле это похоже на anchor-based модели, где для разных уровней задаются разные размеры якорей.</a:t>
            </a:r>
            <a:endParaRPr sz="10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14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FCOS. Label assignment.</a:t>
            </a:r>
            <a:endParaRPr/>
          </a:p>
        </p:txBody>
      </p:sp>
      <p:sp>
        <p:nvSpPr>
          <p:cNvPr id="771" name="Google Shape;771;p114"/>
          <p:cNvSpPr txBox="1"/>
          <p:nvPr>
            <p:ph idx="3" type="body"/>
          </p:nvPr>
        </p:nvSpPr>
        <p:spPr>
          <a:xfrm>
            <a:off x="352425" y="892250"/>
            <a:ext cx="7972800" cy="9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В итоге процесс label assignment выглядит следующим образом: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Для выбранного </a:t>
            </a:r>
            <a:r>
              <a:rPr lang="en" sz="1300">
                <a:solidFill>
                  <a:srgbClr val="24973D"/>
                </a:solidFill>
              </a:rPr>
              <a:t>GT </a:t>
            </a:r>
            <a:r>
              <a:rPr lang="en" sz="1300"/>
              <a:t>вычисляем расстояния (l, t, r, b) 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относительно точек на feature map’e, которые находятся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внутри </a:t>
            </a:r>
            <a:r>
              <a:rPr lang="en" sz="1300">
                <a:solidFill>
                  <a:srgbClr val="24973D"/>
                </a:solidFill>
              </a:rPr>
              <a:t>GT</a:t>
            </a:r>
            <a:r>
              <a:rPr lang="en" sz="1300"/>
              <a:t>,</a:t>
            </a:r>
            <a:endParaRPr sz="130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15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FCOS. Label assignment.</a:t>
            </a:r>
            <a:endParaRPr/>
          </a:p>
        </p:txBody>
      </p:sp>
      <p:sp>
        <p:nvSpPr>
          <p:cNvPr id="777" name="Google Shape;777;p115"/>
          <p:cNvSpPr txBox="1"/>
          <p:nvPr>
            <p:ph idx="3" type="body"/>
          </p:nvPr>
        </p:nvSpPr>
        <p:spPr>
          <a:xfrm>
            <a:off x="352425" y="892250"/>
            <a:ext cx="7972800" cy="23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В итоге процесс label assignment выглядит следующим образом: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Для выбранного </a:t>
            </a:r>
            <a:r>
              <a:rPr lang="en" sz="1300">
                <a:solidFill>
                  <a:srgbClr val="24973D"/>
                </a:solidFill>
              </a:rPr>
              <a:t>GT </a:t>
            </a:r>
            <a:r>
              <a:rPr lang="en" sz="1300"/>
              <a:t>вычисляем расстояния (l, t, r, b) 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относительно точек на feature map’e, которые находятся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внутри </a:t>
            </a:r>
            <a:r>
              <a:rPr lang="en" sz="1300">
                <a:solidFill>
                  <a:srgbClr val="24973D"/>
                </a:solidFill>
              </a:rPr>
              <a:t>GT</a:t>
            </a:r>
            <a:r>
              <a:rPr lang="en" sz="1300"/>
              <a:t>,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Назначаем GT уровень, если max(l, t, r, b) попадает в диапазон объектов, которые может регрессировать данный уровень. Если условие выполняется для нескольких уровней, тогда выбираем тот: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У которого меньше расстояние до центра </a:t>
            </a:r>
            <a:r>
              <a:rPr lang="en" sz="1300">
                <a:solidFill>
                  <a:srgbClr val="24973D"/>
                </a:solidFill>
              </a:rPr>
              <a:t>GT</a:t>
            </a:r>
            <a:r>
              <a:rPr lang="en" sz="1300"/>
              <a:t>,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Или где меньше значение max(l, t, r, b).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16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FCOS. Label assignment.</a:t>
            </a:r>
            <a:endParaRPr/>
          </a:p>
        </p:txBody>
      </p:sp>
      <p:sp>
        <p:nvSpPr>
          <p:cNvPr id="783" name="Google Shape;783;p116"/>
          <p:cNvSpPr txBox="1"/>
          <p:nvPr>
            <p:ph idx="3" type="body"/>
          </p:nvPr>
        </p:nvSpPr>
        <p:spPr>
          <a:xfrm>
            <a:off x="352425" y="892250"/>
            <a:ext cx="7972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В итоге процесс label assignment выглядит следующим образом: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Для выбранного </a:t>
            </a:r>
            <a:r>
              <a:rPr lang="en" sz="1300">
                <a:solidFill>
                  <a:srgbClr val="24973D"/>
                </a:solidFill>
              </a:rPr>
              <a:t>GT </a:t>
            </a:r>
            <a:r>
              <a:rPr lang="en" sz="1300"/>
              <a:t>вычисляем расстояния (l, t, r, b) 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относительно точек на feature map’e, которые находятся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внутри </a:t>
            </a:r>
            <a:r>
              <a:rPr lang="en" sz="1300">
                <a:solidFill>
                  <a:srgbClr val="24973D"/>
                </a:solidFill>
              </a:rPr>
              <a:t>GT</a:t>
            </a:r>
            <a:r>
              <a:rPr lang="en" sz="1300"/>
              <a:t>,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Назначаем GT уровень, если max(l, t, r, b) попадает в диапазон объектов, которые может регрессировать данный уровень. Если условие выполняется для нескольких уровней, тогда выбираем тот: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У которого меньше расстояние до центра </a:t>
            </a:r>
            <a:r>
              <a:rPr lang="en" sz="1300">
                <a:solidFill>
                  <a:srgbClr val="24973D"/>
                </a:solidFill>
              </a:rPr>
              <a:t>GT</a:t>
            </a:r>
            <a:r>
              <a:rPr lang="en" sz="1300"/>
              <a:t>,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Или где меньше значение max(l, t, r, b).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Все пиксели этого слоя, внутри </a:t>
            </a:r>
            <a:r>
              <a:rPr lang="en" sz="1300">
                <a:solidFill>
                  <a:srgbClr val="24973D"/>
                </a:solidFill>
              </a:rPr>
              <a:t>GT </a:t>
            </a:r>
            <a:r>
              <a:rPr lang="en" sz="1300"/>
              <a:t>считаются </a:t>
            </a:r>
            <a:r>
              <a:rPr b="1" lang="en" sz="1300"/>
              <a:t>положительными</a:t>
            </a:r>
            <a:r>
              <a:rPr lang="en" sz="1300"/>
              <a:t>. Для них будет считаться регрессионный и классификационный лосс,</a:t>
            </a:r>
            <a:endParaRPr sz="13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17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FCOS. Label assignment.</a:t>
            </a:r>
            <a:endParaRPr/>
          </a:p>
        </p:txBody>
      </p:sp>
      <p:sp>
        <p:nvSpPr>
          <p:cNvPr id="789" name="Google Shape;789;p117"/>
          <p:cNvSpPr txBox="1"/>
          <p:nvPr>
            <p:ph idx="3" type="body"/>
          </p:nvPr>
        </p:nvSpPr>
        <p:spPr>
          <a:xfrm>
            <a:off x="352425" y="892250"/>
            <a:ext cx="7972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В итоге процесс label assignment выглядит следующим образом: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Для выбранного </a:t>
            </a:r>
            <a:r>
              <a:rPr lang="en" sz="1300">
                <a:solidFill>
                  <a:srgbClr val="24973D"/>
                </a:solidFill>
              </a:rPr>
              <a:t>GT </a:t>
            </a:r>
            <a:r>
              <a:rPr lang="en" sz="1300"/>
              <a:t>вычисляем расстояния (l, t, r, b) 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относительно точек на feature map’e, которые находятся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внутри </a:t>
            </a:r>
            <a:r>
              <a:rPr lang="en" sz="1300">
                <a:solidFill>
                  <a:srgbClr val="24973D"/>
                </a:solidFill>
              </a:rPr>
              <a:t>GT</a:t>
            </a:r>
            <a:r>
              <a:rPr lang="en" sz="1300"/>
              <a:t>,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Назначаем GT уровень, если max(l, t, r, b) попадает в диапазон объектов, которые может регрессировать данный уровень. Если условие выполняется для нескольких уровней, тогда выбираем тот: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У которого меньше расстояние до центра </a:t>
            </a:r>
            <a:r>
              <a:rPr lang="en" sz="1300">
                <a:solidFill>
                  <a:srgbClr val="24973D"/>
                </a:solidFill>
              </a:rPr>
              <a:t>GT</a:t>
            </a:r>
            <a:r>
              <a:rPr lang="en" sz="1300"/>
              <a:t>,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Или где меньше значение max(l, t, r, b).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Все пиксели этого слоя, внутри </a:t>
            </a:r>
            <a:r>
              <a:rPr lang="en" sz="1300">
                <a:solidFill>
                  <a:srgbClr val="24973D"/>
                </a:solidFill>
              </a:rPr>
              <a:t>GT </a:t>
            </a:r>
            <a:r>
              <a:rPr lang="en" sz="1300"/>
              <a:t>считаются </a:t>
            </a:r>
            <a:r>
              <a:rPr b="1" lang="en" sz="1300"/>
              <a:t>положительными</a:t>
            </a:r>
            <a:r>
              <a:rPr lang="en" sz="1300"/>
              <a:t>. Для них будет считаться регрессионный и классификационный лосс,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Пиксели, которые не относятся к какому-либо </a:t>
            </a:r>
            <a:r>
              <a:rPr lang="en" sz="1300">
                <a:solidFill>
                  <a:srgbClr val="24973D"/>
                </a:solidFill>
              </a:rPr>
              <a:t>GT</a:t>
            </a:r>
            <a:r>
              <a:rPr lang="en" sz="1300"/>
              <a:t>, считаются </a:t>
            </a:r>
            <a:r>
              <a:rPr b="1" lang="en" sz="1300"/>
              <a:t>фоном</a:t>
            </a:r>
            <a:r>
              <a:rPr lang="en" sz="1300"/>
              <a:t>. Они участвуют только в классификационном лоссе, но не в регрессионном,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18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FCOS. Label assignment.</a:t>
            </a:r>
            <a:endParaRPr/>
          </a:p>
        </p:txBody>
      </p:sp>
      <p:sp>
        <p:nvSpPr>
          <p:cNvPr id="795" name="Google Shape;795;p118"/>
          <p:cNvSpPr txBox="1"/>
          <p:nvPr>
            <p:ph idx="3" type="body"/>
          </p:nvPr>
        </p:nvSpPr>
        <p:spPr>
          <a:xfrm>
            <a:off x="352425" y="892250"/>
            <a:ext cx="79728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В итоге процесс label assignment выглядит следующим образом: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Для выбранного </a:t>
            </a:r>
            <a:r>
              <a:rPr lang="en" sz="1300">
                <a:solidFill>
                  <a:srgbClr val="24973D"/>
                </a:solidFill>
              </a:rPr>
              <a:t>GT </a:t>
            </a:r>
            <a:r>
              <a:rPr lang="en" sz="1300"/>
              <a:t>вычисляем расстояния (l, t, r, b) 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относительно точек на feature map’e, которые находятся</a:t>
            </a:r>
            <a:endParaRPr sz="13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внутри </a:t>
            </a:r>
            <a:r>
              <a:rPr lang="en" sz="1300">
                <a:solidFill>
                  <a:srgbClr val="24973D"/>
                </a:solidFill>
              </a:rPr>
              <a:t>GT</a:t>
            </a:r>
            <a:r>
              <a:rPr lang="en" sz="1300"/>
              <a:t>,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Назначаем GT уровень, если max(l, t, r, b) попадает в диапазон объектов, которые может регрессировать данный уровень. Если условие выполняется для нескольких уровней, тогда выбираем тот: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У которого меньше расстояние до центра </a:t>
            </a:r>
            <a:r>
              <a:rPr lang="en" sz="1300">
                <a:solidFill>
                  <a:srgbClr val="24973D"/>
                </a:solidFill>
              </a:rPr>
              <a:t>GT</a:t>
            </a:r>
            <a:r>
              <a:rPr lang="en" sz="1300"/>
              <a:t>,</a:t>
            </a:r>
            <a:endParaRPr sz="1300"/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Или где меньше значение max(l, t, r, b).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Все пиксели этого слоя, внутри </a:t>
            </a:r>
            <a:r>
              <a:rPr lang="en" sz="1300">
                <a:solidFill>
                  <a:srgbClr val="24973D"/>
                </a:solidFill>
              </a:rPr>
              <a:t>GT </a:t>
            </a:r>
            <a:r>
              <a:rPr lang="en" sz="1300"/>
              <a:t>считаются </a:t>
            </a:r>
            <a:r>
              <a:rPr b="1" lang="en" sz="1300"/>
              <a:t>положительными</a:t>
            </a:r>
            <a:r>
              <a:rPr lang="en" sz="1300"/>
              <a:t>. Для них будет считаться регрессионный и классификационный лосс,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Пиксели, которые не относятся к какому-либо </a:t>
            </a:r>
            <a:r>
              <a:rPr lang="en" sz="1300">
                <a:solidFill>
                  <a:srgbClr val="24973D"/>
                </a:solidFill>
              </a:rPr>
              <a:t>GT</a:t>
            </a:r>
            <a:r>
              <a:rPr lang="en" sz="1300"/>
              <a:t>, считаются </a:t>
            </a:r>
            <a:r>
              <a:rPr b="1" lang="en" sz="1300"/>
              <a:t>фоном</a:t>
            </a:r>
            <a:r>
              <a:rPr lang="en" sz="1300"/>
              <a:t>. Они участвуют только в классификационном лоссе</a:t>
            </a:r>
            <a:r>
              <a:rPr lang="en" sz="1300"/>
              <a:t>,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Centerness score для </a:t>
            </a:r>
            <a:r>
              <a:rPr lang="en" sz="1300">
                <a:solidFill>
                  <a:srgbClr val="24973D"/>
                </a:solidFill>
              </a:rPr>
              <a:t>GT </a:t>
            </a:r>
            <a:r>
              <a:rPr lang="en" sz="1300"/>
              <a:t>считается как соотношение расстояний: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796" name="Google Shape;796;p118" title="[10,5,25,&quot;https://www.codecogs.com/eqnedit.php?latex=c%3D%5Csqrt%7B%5Cfrac%7B%5Cmin%20(l%2C%20r)%20%5Ccdot%20%5Cmin%20(t%2C%20b)%7D%7B%5Cmax%20(l%2C%20r)%20%5Ccdot%20%5Cmax%20(t%2C%20b)%7D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0657" y="4177250"/>
            <a:ext cx="2162701" cy="5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19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FCOS. Loss.</a:t>
            </a:r>
            <a:endParaRPr/>
          </a:p>
        </p:txBody>
      </p:sp>
      <p:sp>
        <p:nvSpPr>
          <p:cNvPr id="802" name="Google Shape;802;p119"/>
          <p:cNvSpPr txBox="1"/>
          <p:nvPr>
            <p:ph idx="3" type="body"/>
          </p:nvPr>
        </p:nvSpPr>
        <p:spPr>
          <a:xfrm>
            <a:off x="352425" y="892250"/>
            <a:ext cx="6516300" cy="21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отличии от ранее рассмотренных моделей, FCOS имеет 3 выхода, поэтому составляющих лосса тоже 3: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— Focal Loss,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— IoU Loss,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— Binary Cross-Entropy.</a:t>
            </a:r>
            <a:endParaRPr/>
          </a:p>
        </p:txBody>
      </p:sp>
      <p:pic>
        <p:nvPicPr>
          <p:cNvPr id="803" name="Google Shape;803;p119" title="[10,5,25,&quot;https://www.codecogs.com/eqnedit.php?latex=L%3DL_%7Bcls%7D%20%2B%20L_%7Breg%7D%20%2B%20L_%7Bcenterness%7D%5Ctext%7B%20%2C%D0%B3%D0%B4%D0%B5%7D#0&quot;]"/>
          <p:cNvPicPr preferRelativeResize="0"/>
          <p:nvPr/>
        </p:nvPicPr>
        <p:blipFill rotWithShape="1">
          <a:blip r:embed="rId4">
            <a:alphaModFix/>
          </a:blip>
          <a:srcRect b="0" l="0" r="19781" t="0"/>
          <a:stretch/>
        </p:blipFill>
        <p:spPr>
          <a:xfrm>
            <a:off x="1780051" y="1684800"/>
            <a:ext cx="3661039" cy="3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19" title="[10,5,25,&quot;https://www.codecogs.com/eqnedit.php?latex=L_%7Breg%7D%20%3D%201%20-%20IoU(%5Chat%7Bt%7D%2C%20t)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5550" y="2419625"/>
            <a:ext cx="2166450" cy="3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19" title="[10,5,25,&quot;https://www.codecogs.com/eqnedit.php?latex=L%3DL_%7Bcls%7D%20%2B%20L_%7Breg%7D%20%2B%20L_%7Bcenterness%7D%5Ctext%7B%20%2C%D0%B3%D0%B4%D0%B5%7D#0&quot;]"/>
          <p:cNvPicPr preferRelativeResize="0"/>
          <p:nvPr/>
        </p:nvPicPr>
        <p:blipFill rotWithShape="1">
          <a:blip r:embed="rId4">
            <a:alphaModFix/>
          </a:blip>
          <a:srcRect b="0" l="12936" r="75975" t="0"/>
          <a:stretch/>
        </p:blipFill>
        <p:spPr>
          <a:xfrm>
            <a:off x="508974" y="2178950"/>
            <a:ext cx="506025" cy="3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119" title="[10,5,25,&quot;https://www.codecogs.com/eqnedit.php?latex=L%3DL_%7Bcls%7D%20%2B%20L_%7Breg%7D%20%2B%20L_%7Bcenterness%7D%5Ctext%7B%20%2C%D0%B3%D0%B4%D0%B5%7D#0&quot;]"/>
          <p:cNvPicPr preferRelativeResize="0"/>
          <p:nvPr/>
        </p:nvPicPr>
        <p:blipFill rotWithShape="1">
          <a:blip r:embed="rId4">
            <a:alphaModFix/>
          </a:blip>
          <a:srcRect b="0" l="31576" r="56470" t="-32590"/>
          <a:stretch/>
        </p:blipFill>
        <p:spPr>
          <a:xfrm>
            <a:off x="508975" y="2370050"/>
            <a:ext cx="545500" cy="4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119" title="[10,5,25,&quot;https://www.codecogs.com/eqnedit.php?latex=L%3DL_%7Bcls%7D%20%2B%20L_%7Breg%7D%20%2B%20L_%7Bcenterness%7D%5Ctext%7B%20%2C%D0%B3%D0%B4%D0%B5%7D#0&quot;]"/>
          <p:cNvPicPr preferRelativeResize="0"/>
          <p:nvPr/>
        </p:nvPicPr>
        <p:blipFill rotWithShape="1">
          <a:blip r:embed="rId4">
            <a:alphaModFix/>
          </a:blip>
          <a:srcRect b="0" l="51819" r="20460" t="0"/>
          <a:stretch/>
        </p:blipFill>
        <p:spPr>
          <a:xfrm>
            <a:off x="508978" y="2723875"/>
            <a:ext cx="1265152" cy="30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20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FCOS. Итоги.</a:t>
            </a:r>
            <a:endParaRPr/>
          </a:p>
        </p:txBody>
      </p:sp>
      <p:sp>
        <p:nvSpPr>
          <p:cNvPr id="813" name="Google Shape;813;p120"/>
          <p:cNvSpPr txBox="1"/>
          <p:nvPr>
            <p:ph idx="3" type="body"/>
          </p:nvPr>
        </p:nvSpPr>
        <p:spPr>
          <a:xfrm>
            <a:off x="352425" y="892250"/>
            <a:ext cx="64785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Авторы доказали что использование якорей не обязательно в задаче детекции,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Гибкая стратегия Label Assignment без необходимости подбора anchor-ов,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Благодаря centerness score, улучшается процесс NMS:</a:t>
            </a:r>
            <a:endParaRPr/>
          </a:p>
          <a:p>
            <a:pPr indent="-3238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Перемножаем Centerness score с вероятностями классов, уменьшая ложные предсказания на границах объектов</a:t>
            </a:r>
            <a:endParaRPr sz="13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Разные уровни модели позволяют корректно обнаруживать объекты разных размеров, даже если их центры совпадают.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Метрики: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COCO test-dev </a:t>
            </a:r>
            <a:r>
              <a:rPr b="1" lang="en"/>
              <a:t>44.7 mAP</a:t>
            </a:r>
            <a:endParaRPr b="1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21"/>
          <p:cNvSpPr txBox="1"/>
          <p:nvPr>
            <p:ph idx="3" type="body"/>
          </p:nvPr>
        </p:nvSpPr>
        <p:spPr>
          <a:xfrm>
            <a:off x="671575" y="4019750"/>
            <a:ext cx="67218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Посмотрим</a:t>
            </a:r>
            <a:r>
              <a:rPr lang="en"/>
              <a:t> на архитектуру FPN ещё раз и попробуем понять какие у неё есть недостатки?</a:t>
            </a:r>
            <a:endParaRPr/>
          </a:p>
        </p:txBody>
      </p:sp>
      <p:sp>
        <p:nvSpPr>
          <p:cNvPr id="819" name="Google Shape;819;p121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Path Aggregation Network</a:t>
            </a:r>
            <a:endParaRPr/>
          </a:p>
        </p:txBody>
      </p:sp>
      <p:pic>
        <p:nvPicPr>
          <p:cNvPr id="820" name="Google Shape;820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575" y="1089550"/>
            <a:ext cx="6083499" cy="25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22"/>
          <p:cNvSpPr txBox="1"/>
          <p:nvPr>
            <p:ph type="title"/>
          </p:nvPr>
        </p:nvSpPr>
        <p:spPr>
          <a:xfrm>
            <a:off x="352425" y="146450"/>
            <a:ext cx="63492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Path Aggregation Network</a:t>
            </a:r>
            <a:endParaRPr/>
          </a:p>
        </p:txBody>
      </p:sp>
      <p:sp>
        <p:nvSpPr>
          <p:cNvPr id="826" name="Google Shape;826;p122"/>
          <p:cNvSpPr txBox="1"/>
          <p:nvPr>
            <p:ph idx="3" type="body"/>
          </p:nvPr>
        </p:nvSpPr>
        <p:spPr>
          <a:xfrm>
            <a:off x="352425" y="3742250"/>
            <a:ext cx="73650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Последний выход </a:t>
            </a:r>
            <a:r>
              <a:rPr lang="en" sz="1300"/>
              <a:t>получает получает разнообразный набор фичей: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“Простые” фичи с начальных слоев,</a:t>
            </a:r>
            <a:endParaRPr sz="1300"/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“Сложные” фичи, которые получились после прохождения всех слоев.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Однако самый первый выход не будет обогащен информацией с ранних слоев.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* </a:t>
            </a:r>
            <a:r>
              <a:rPr lang="en" sz="1000"/>
              <a:t>В литературе это называется “one-way information flow”</a:t>
            </a:r>
            <a:endParaRPr sz="1000"/>
          </a:p>
        </p:txBody>
      </p:sp>
      <p:pic>
        <p:nvPicPr>
          <p:cNvPr id="827" name="Google Shape;827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575" y="1089550"/>
            <a:ext cx="6083499" cy="25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